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B000"/>
    <a:srgbClr val="646464"/>
    <a:srgbClr val="5A5A5A"/>
    <a:srgbClr val="555555"/>
    <a:srgbClr val="505050"/>
    <a:srgbClr val="4B4B4B"/>
    <a:srgbClr val="464646"/>
    <a:srgbClr val="414141"/>
    <a:srgbClr val="3C3C3C"/>
    <a:srgbClr val="373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921" autoAdjust="0"/>
  </p:normalViewPr>
  <p:slideViewPr>
    <p:cSldViewPr>
      <p:cViewPr varScale="1">
        <p:scale>
          <a:sx n="50" d="100"/>
          <a:sy n="50" d="100"/>
        </p:scale>
        <p:origin x="1872"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C5EB69-95A0-4172-A669-84269090A71F}" type="datetimeFigureOut">
              <a:rPr lang="en-US" smtClean="0"/>
              <a:t>8/8/2019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68156C-9B0C-4396-BB1E-5CD7B73104DA}" type="slidenum">
              <a:rPr lang="en-US" smtClean="0"/>
              <a:t>‹#›</a:t>
            </a:fld>
            <a:endParaRPr lang="en-US"/>
          </a:p>
        </p:txBody>
      </p:sp>
    </p:spTree>
    <p:extLst>
      <p:ext uri="{BB962C8B-B14F-4D97-AF65-F5344CB8AC3E}">
        <p14:creationId xmlns:p14="http://schemas.microsoft.com/office/powerpoint/2010/main" val="551219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68156C-9B0C-4396-BB1E-5CD7B73104DA}" type="slidenum">
              <a:rPr lang="en-US" smtClean="0"/>
              <a:t>1</a:t>
            </a:fld>
            <a:endParaRPr lang="en-US"/>
          </a:p>
        </p:txBody>
      </p:sp>
    </p:spTree>
    <p:extLst>
      <p:ext uri="{BB962C8B-B14F-4D97-AF65-F5344CB8AC3E}">
        <p14:creationId xmlns:p14="http://schemas.microsoft.com/office/powerpoint/2010/main" val="3509500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You can remove this slide if you need. But we will strongly appreciate that you help us to spread the voice and let your colleagues and audience to download our free templates.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Here are a free resources: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Prepare your presentations: </a:t>
            </a:r>
            <a:r>
              <a:rPr kumimoji="0" lang="en-US" sz="1200" b="1" i="0" u="none" strike="noStrike" kern="1200" cap="none" spc="0" normalizeH="0" baseline="0" noProof="0" dirty="0">
                <a:ln>
                  <a:noFill/>
                </a:ln>
                <a:solidFill>
                  <a:prstClr val="black"/>
                </a:solidFill>
                <a:effectLst/>
                <a:uLnTx/>
                <a:uFillTx/>
                <a:latin typeface="+mn-lt"/>
                <a:ea typeface="+mn-ea"/>
                <a:cs typeface="+mn-cs"/>
              </a:rPr>
              <a:t>SlideHunter.com</a:t>
            </a:r>
            <a:r>
              <a:rPr kumimoji="0" lang="en-US" sz="1200" b="0" i="0" u="none" strike="noStrike" kern="1200" cap="none" spc="0" normalizeH="0" baseline="0" noProof="0" dirty="0">
                <a:ln>
                  <a:noFill/>
                </a:ln>
                <a:solidFill>
                  <a:prstClr val="black"/>
                </a:solidFill>
                <a:effectLst/>
                <a:uLnTx/>
                <a:uFillTx/>
                <a:latin typeface="+mn-lt"/>
                <a:ea typeface="+mn-ea"/>
                <a:cs typeface="+mn-cs"/>
              </a:rPr>
              <a:t> lets you download free templates for your presentations.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Share online: </a:t>
            </a:r>
            <a:r>
              <a:rPr kumimoji="0" lang="en-US" sz="1200" b="1" i="0" u="none" strike="noStrike" kern="1200" cap="none" spc="0" normalizeH="0" baseline="0" noProof="0" dirty="0">
                <a:ln>
                  <a:noFill/>
                </a:ln>
                <a:solidFill>
                  <a:prstClr val="black"/>
                </a:solidFill>
                <a:effectLst/>
                <a:uLnTx/>
                <a:uFillTx/>
                <a:latin typeface="+mn-lt"/>
                <a:ea typeface="+mn-ea"/>
                <a:cs typeface="+mn-cs"/>
              </a:rPr>
              <a:t>SlideOnline.com</a:t>
            </a:r>
            <a:r>
              <a:rPr kumimoji="0" lang="en-US" sz="1200" b="0" i="0" u="none" strike="noStrike" kern="1200" cap="none" spc="0" normalizeH="0" baseline="0" noProof="0" dirty="0">
                <a:ln>
                  <a:noFill/>
                </a:ln>
                <a:solidFill>
                  <a:prstClr val="black"/>
                </a:solidFill>
                <a:effectLst/>
                <a:uLnTx/>
                <a:uFillTx/>
                <a:latin typeface="+mn-lt"/>
                <a:ea typeface="+mn-ea"/>
                <a:cs typeface="+mn-cs"/>
              </a:rPr>
              <a:t> lets you upload presentations for free.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946254F-9338-4BA9-B7AC-A66622A3D01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687674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D3763A-9AB6-4844-93BA-BA1F38894B55}"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1FA25-9D63-4441-BBEC-CD295DBC8BCD}" type="slidenum">
              <a:rPr lang="en-US" smtClean="0"/>
              <a:t>‹#›</a:t>
            </a:fld>
            <a:endParaRPr lang="en-US"/>
          </a:p>
        </p:txBody>
      </p:sp>
    </p:spTree>
    <p:extLst>
      <p:ext uri="{BB962C8B-B14F-4D97-AF65-F5344CB8AC3E}">
        <p14:creationId xmlns:p14="http://schemas.microsoft.com/office/powerpoint/2010/main" val="2262386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D3763A-9AB6-4844-93BA-BA1F38894B55}"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1FA25-9D63-4441-BBEC-CD295DBC8BCD}" type="slidenum">
              <a:rPr lang="en-US" smtClean="0"/>
              <a:t>‹#›</a:t>
            </a:fld>
            <a:endParaRPr lang="en-US"/>
          </a:p>
        </p:txBody>
      </p:sp>
    </p:spTree>
    <p:extLst>
      <p:ext uri="{BB962C8B-B14F-4D97-AF65-F5344CB8AC3E}">
        <p14:creationId xmlns:p14="http://schemas.microsoft.com/office/powerpoint/2010/main" val="3781593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D3763A-9AB6-4844-93BA-BA1F38894B55}"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1FA25-9D63-4441-BBEC-CD295DBC8BCD}" type="slidenum">
              <a:rPr lang="en-US" smtClean="0"/>
              <a:t>‹#›</a:t>
            </a:fld>
            <a:endParaRPr lang="en-US"/>
          </a:p>
        </p:txBody>
      </p:sp>
    </p:spTree>
    <p:extLst>
      <p:ext uri="{BB962C8B-B14F-4D97-AF65-F5344CB8AC3E}">
        <p14:creationId xmlns:p14="http://schemas.microsoft.com/office/powerpoint/2010/main" val="2531522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D3763A-9AB6-4844-93BA-BA1F38894B55}"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1FA25-9D63-4441-BBEC-CD295DBC8BCD}" type="slidenum">
              <a:rPr lang="en-US" smtClean="0"/>
              <a:t>‹#›</a:t>
            </a:fld>
            <a:endParaRPr lang="en-US"/>
          </a:p>
        </p:txBody>
      </p:sp>
    </p:spTree>
    <p:extLst>
      <p:ext uri="{BB962C8B-B14F-4D97-AF65-F5344CB8AC3E}">
        <p14:creationId xmlns:p14="http://schemas.microsoft.com/office/powerpoint/2010/main" val="2292900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3763A-9AB6-4844-93BA-BA1F38894B55}"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1FA25-9D63-4441-BBEC-CD295DBC8BCD}" type="slidenum">
              <a:rPr lang="en-US" smtClean="0"/>
              <a:t>‹#›</a:t>
            </a:fld>
            <a:endParaRPr lang="en-US"/>
          </a:p>
        </p:txBody>
      </p:sp>
    </p:spTree>
    <p:extLst>
      <p:ext uri="{BB962C8B-B14F-4D97-AF65-F5344CB8AC3E}">
        <p14:creationId xmlns:p14="http://schemas.microsoft.com/office/powerpoint/2010/main" val="1675902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D3763A-9AB6-4844-93BA-BA1F38894B55}"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1FA25-9D63-4441-BBEC-CD295DBC8BCD}" type="slidenum">
              <a:rPr lang="en-US" smtClean="0"/>
              <a:t>‹#›</a:t>
            </a:fld>
            <a:endParaRPr lang="en-US"/>
          </a:p>
        </p:txBody>
      </p:sp>
    </p:spTree>
    <p:extLst>
      <p:ext uri="{BB962C8B-B14F-4D97-AF65-F5344CB8AC3E}">
        <p14:creationId xmlns:p14="http://schemas.microsoft.com/office/powerpoint/2010/main" val="18611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D3763A-9AB6-4844-93BA-BA1F38894B55}" type="datetimeFigureOut">
              <a:rPr lang="en-US" smtClean="0"/>
              <a:t>8/8/2019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F1FA25-9D63-4441-BBEC-CD295DBC8BCD}" type="slidenum">
              <a:rPr lang="en-US" smtClean="0"/>
              <a:t>‹#›</a:t>
            </a:fld>
            <a:endParaRPr lang="en-US"/>
          </a:p>
        </p:txBody>
      </p:sp>
    </p:spTree>
    <p:extLst>
      <p:ext uri="{BB962C8B-B14F-4D97-AF65-F5344CB8AC3E}">
        <p14:creationId xmlns:p14="http://schemas.microsoft.com/office/powerpoint/2010/main" val="2482930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35000">
              <a:srgbClr val="F6F6F6"/>
            </a:gs>
            <a:gs pos="15000">
              <a:schemeClr val="bg1"/>
            </a:gs>
            <a:gs pos="70000">
              <a:schemeClr val="bg1">
                <a:lumMod val="85000"/>
              </a:schemeClr>
            </a:gs>
          </a:gsLst>
          <a:lin ang="5400000" scaled="0"/>
        </a:gradFill>
        <a:effectLst/>
      </p:bgPr>
    </p:bg>
    <p:spTree>
      <p:nvGrpSpPr>
        <p:cNvPr id="1" name=""/>
        <p:cNvGrpSpPr/>
        <p:nvPr/>
      </p:nvGrpSpPr>
      <p:grpSpPr>
        <a:xfrm>
          <a:off x="0" y="0"/>
          <a:ext cx="0" cy="0"/>
          <a:chOff x="0" y="0"/>
          <a:chExt cx="0" cy="0"/>
        </a:xfrm>
      </p:grpSpPr>
      <p:sp>
        <p:nvSpPr>
          <p:cNvPr id="6" name="Rectangle 5"/>
          <p:cNvSpPr/>
          <p:nvPr userDrawn="1"/>
        </p:nvSpPr>
        <p:spPr>
          <a:xfrm>
            <a:off x="0" y="4038600"/>
            <a:ext cx="9144000" cy="2819400"/>
          </a:xfrm>
          <a:prstGeom prst="rect">
            <a:avLst/>
          </a:prstGeom>
          <a:gradFill>
            <a:gsLst>
              <a:gs pos="100000">
                <a:schemeClr val="bg1">
                  <a:lumMod val="95000"/>
                </a:schemeClr>
              </a:gs>
              <a:gs pos="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D3763A-9AB6-4844-93BA-BA1F38894B55}" type="datetimeFigureOut">
              <a:rPr lang="en-US" smtClean="0"/>
              <a:t>8/8/2019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F1FA25-9D63-4441-BBEC-CD295DBC8BCD}" type="slidenum">
              <a:rPr lang="en-US" smtClean="0"/>
              <a:t>‹#›</a:t>
            </a:fld>
            <a:endParaRPr lang="en-US"/>
          </a:p>
        </p:txBody>
      </p:sp>
    </p:spTree>
    <p:extLst>
      <p:ext uri="{BB962C8B-B14F-4D97-AF65-F5344CB8AC3E}">
        <p14:creationId xmlns:p14="http://schemas.microsoft.com/office/powerpoint/2010/main" val="391383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3763A-9AB6-4844-93BA-BA1F38894B55}" type="datetimeFigureOut">
              <a:rPr lang="en-US" smtClean="0"/>
              <a:t>8/8/2019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F1FA25-9D63-4441-BBEC-CD295DBC8BCD}" type="slidenum">
              <a:rPr lang="en-US" smtClean="0"/>
              <a:t>‹#›</a:t>
            </a:fld>
            <a:endParaRPr lang="en-US"/>
          </a:p>
        </p:txBody>
      </p:sp>
    </p:spTree>
    <p:extLst>
      <p:ext uri="{BB962C8B-B14F-4D97-AF65-F5344CB8AC3E}">
        <p14:creationId xmlns:p14="http://schemas.microsoft.com/office/powerpoint/2010/main" val="60587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D3763A-9AB6-4844-93BA-BA1F38894B55}"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1FA25-9D63-4441-BBEC-CD295DBC8BCD}" type="slidenum">
              <a:rPr lang="en-US" smtClean="0"/>
              <a:t>‹#›</a:t>
            </a:fld>
            <a:endParaRPr lang="en-US"/>
          </a:p>
        </p:txBody>
      </p:sp>
    </p:spTree>
    <p:extLst>
      <p:ext uri="{BB962C8B-B14F-4D97-AF65-F5344CB8AC3E}">
        <p14:creationId xmlns:p14="http://schemas.microsoft.com/office/powerpoint/2010/main" val="1967731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D3763A-9AB6-4844-93BA-BA1F38894B55}"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1FA25-9D63-4441-BBEC-CD295DBC8BCD}" type="slidenum">
              <a:rPr lang="en-US" smtClean="0"/>
              <a:t>‹#›</a:t>
            </a:fld>
            <a:endParaRPr lang="en-US"/>
          </a:p>
        </p:txBody>
      </p:sp>
    </p:spTree>
    <p:extLst>
      <p:ext uri="{BB962C8B-B14F-4D97-AF65-F5344CB8AC3E}">
        <p14:creationId xmlns:p14="http://schemas.microsoft.com/office/powerpoint/2010/main" val="1251750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3763A-9AB6-4844-93BA-BA1F38894B55}" type="datetimeFigureOut">
              <a:rPr lang="en-US" smtClean="0"/>
              <a:t>8/8/2019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1FA25-9D63-4441-BBEC-CD295DBC8BCD}" type="slidenum">
              <a:rPr lang="en-US" smtClean="0"/>
              <a:t>‹#›</a:t>
            </a:fld>
            <a:endParaRPr lang="en-US"/>
          </a:p>
        </p:txBody>
      </p:sp>
    </p:spTree>
    <p:extLst>
      <p:ext uri="{BB962C8B-B14F-4D97-AF65-F5344CB8AC3E}">
        <p14:creationId xmlns:p14="http://schemas.microsoft.com/office/powerpoint/2010/main" val="3365068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twitter.com/slideh" TargetMode="External"/><Relationship Id="rId7" Type="http://schemas.openxmlformats.org/officeDocument/2006/relationships/hyperlink" Target="http://slidehunter.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lideonline.com/" TargetMode="External"/><Relationship Id="rId5" Type="http://schemas.openxmlformats.org/officeDocument/2006/relationships/image" Target="../media/image1.png"/><Relationship Id="rId4" Type="http://schemas.openxmlformats.org/officeDocument/2006/relationships/hyperlink" Target="http://www.slidehunter.com/"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5000">
              <a:srgbClr val="F6F6F6"/>
            </a:gs>
            <a:gs pos="15000">
              <a:schemeClr val="bg1"/>
            </a:gs>
            <a:gs pos="70000">
              <a:schemeClr val="bg1">
                <a:lumMod val="85000"/>
              </a:schemeClr>
            </a:gs>
          </a:gsLst>
          <a:lin ang="5400000" scaled="0"/>
        </a:gradFill>
        <a:effectLst/>
      </p:bgPr>
    </p:bg>
    <p:spTree>
      <p:nvGrpSpPr>
        <p:cNvPr id="1" name=""/>
        <p:cNvGrpSpPr/>
        <p:nvPr/>
      </p:nvGrpSpPr>
      <p:grpSpPr>
        <a:xfrm>
          <a:off x="0" y="0"/>
          <a:ext cx="0" cy="0"/>
          <a:chOff x="0" y="0"/>
          <a:chExt cx="0" cy="0"/>
        </a:xfrm>
      </p:grpSpPr>
      <p:grpSp>
        <p:nvGrpSpPr>
          <p:cNvPr id="1046" name="Group 1045"/>
          <p:cNvGrpSpPr/>
          <p:nvPr/>
        </p:nvGrpSpPr>
        <p:grpSpPr>
          <a:xfrm>
            <a:off x="762000" y="1417638"/>
            <a:ext cx="8229600" cy="4602161"/>
            <a:chOff x="1371600" y="1717675"/>
            <a:chExt cx="7010400" cy="3422650"/>
          </a:xfrm>
          <a:effectLst>
            <a:reflection blurRad="6350" stA="43000" endPos="26000" dir="5400000" sy="-100000" algn="bl" rotWithShape="0"/>
          </a:effectLst>
        </p:grpSpPr>
        <p:sp>
          <p:nvSpPr>
            <p:cNvPr id="3" name="Chevron 2"/>
            <p:cNvSpPr/>
            <p:nvPr/>
          </p:nvSpPr>
          <p:spPr>
            <a:xfrm>
              <a:off x="6858000" y="1717675"/>
              <a:ext cx="1524000" cy="3422650"/>
            </a:xfrm>
            <a:prstGeom prst="chevron">
              <a:avLst>
                <a:gd name="adj" fmla="val 57258"/>
              </a:avLst>
            </a:prstGeom>
            <a:gradFill flip="none" rotWithShape="1">
              <a:gsLst>
                <a:gs pos="51000">
                  <a:srgbClr val="003E84"/>
                </a:gs>
                <a:gs pos="0">
                  <a:srgbClr val="002060"/>
                </a:gs>
                <a:gs pos="100000">
                  <a:srgbClr val="0070C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371601" y="2992231"/>
              <a:ext cx="6289591" cy="393192"/>
            </a:xfrm>
            <a:custGeom>
              <a:avLst/>
              <a:gdLst/>
              <a:ahLst/>
              <a:cxnLst/>
              <a:rect l="l" t="t" r="r" b="b"/>
              <a:pathLst>
                <a:path w="6289591" h="393192">
                  <a:moveTo>
                    <a:pt x="0" y="0"/>
                  </a:moveTo>
                  <a:lnTo>
                    <a:pt x="6089250" y="0"/>
                  </a:lnTo>
                  <a:lnTo>
                    <a:pt x="6289591" y="393192"/>
                  </a:lnTo>
                  <a:lnTo>
                    <a:pt x="0" y="393192"/>
                  </a:lnTo>
                  <a:close/>
                </a:path>
              </a:pathLst>
            </a:custGeom>
            <a:gradFill flip="none" rotWithShape="1">
              <a:gsLst>
                <a:gs pos="0">
                  <a:schemeClr val="accent3">
                    <a:lumMod val="75000"/>
                  </a:schemeClr>
                </a:gs>
                <a:gs pos="100000">
                  <a:srgbClr val="9DB46B"/>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3"/>
            <p:cNvSpPr/>
            <p:nvPr/>
          </p:nvSpPr>
          <p:spPr>
            <a:xfrm>
              <a:off x="1371601" y="2567379"/>
              <a:ext cx="6070614" cy="393192"/>
            </a:xfrm>
            <a:custGeom>
              <a:avLst/>
              <a:gdLst/>
              <a:ahLst/>
              <a:cxnLst/>
              <a:rect l="l" t="t" r="r" b="b"/>
              <a:pathLst>
                <a:path w="6070614" h="393192">
                  <a:moveTo>
                    <a:pt x="0" y="0"/>
                  </a:moveTo>
                  <a:lnTo>
                    <a:pt x="5870272" y="0"/>
                  </a:lnTo>
                  <a:lnTo>
                    <a:pt x="6070614" y="393192"/>
                  </a:lnTo>
                  <a:lnTo>
                    <a:pt x="0" y="393192"/>
                  </a:lnTo>
                  <a:close/>
                </a:path>
              </a:pathLst>
            </a:custGeom>
            <a:gradFill flip="none" rotWithShape="1">
              <a:gsLst>
                <a:gs pos="0">
                  <a:schemeClr val="accent3">
                    <a:lumMod val="75000"/>
                  </a:schemeClr>
                </a:gs>
                <a:gs pos="100000">
                  <a:srgbClr val="9DB46B"/>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3"/>
            <p:cNvSpPr/>
            <p:nvPr/>
          </p:nvSpPr>
          <p:spPr>
            <a:xfrm>
              <a:off x="1371601" y="2142527"/>
              <a:ext cx="5851636" cy="393192"/>
            </a:xfrm>
            <a:custGeom>
              <a:avLst/>
              <a:gdLst/>
              <a:ahLst/>
              <a:cxnLst/>
              <a:rect l="l" t="t" r="r" b="b"/>
              <a:pathLst>
                <a:path w="5851636" h="393192">
                  <a:moveTo>
                    <a:pt x="0" y="0"/>
                  </a:moveTo>
                  <a:lnTo>
                    <a:pt x="5651295" y="0"/>
                  </a:lnTo>
                  <a:lnTo>
                    <a:pt x="5851636" y="393192"/>
                  </a:lnTo>
                  <a:lnTo>
                    <a:pt x="0" y="393192"/>
                  </a:lnTo>
                  <a:close/>
                </a:path>
              </a:pathLst>
            </a:custGeom>
            <a:gradFill flip="none" rotWithShape="1">
              <a:gsLst>
                <a:gs pos="0">
                  <a:schemeClr val="accent3">
                    <a:lumMod val="75000"/>
                  </a:schemeClr>
                </a:gs>
                <a:gs pos="100000">
                  <a:srgbClr val="9DB46B"/>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3"/>
            <p:cNvSpPr/>
            <p:nvPr/>
          </p:nvSpPr>
          <p:spPr>
            <a:xfrm>
              <a:off x="1371601" y="1717675"/>
              <a:ext cx="5632658" cy="393192"/>
            </a:xfrm>
            <a:custGeom>
              <a:avLst/>
              <a:gdLst/>
              <a:ahLst/>
              <a:cxnLst/>
              <a:rect l="l" t="t" r="r" b="b"/>
              <a:pathLst>
                <a:path w="5632658" h="393192">
                  <a:moveTo>
                    <a:pt x="0" y="0"/>
                  </a:moveTo>
                  <a:lnTo>
                    <a:pt x="5432317" y="0"/>
                  </a:lnTo>
                  <a:lnTo>
                    <a:pt x="5632658" y="393192"/>
                  </a:lnTo>
                  <a:lnTo>
                    <a:pt x="0" y="393192"/>
                  </a:lnTo>
                  <a:close/>
                </a:path>
              </a:pathLst>
            </a:custGeom>
            <a:gradFill flip="none" rotWithShape="1">
              <a:gsLst>
                <a:gs pos="0">
                  <a:schemeClr val="accent3">
                    <a:lumMod val="75000"/>
                  </a:schemeClr>
                </a:gs>
                <a:gs pos="100000">
                  <a:srgbClr val="9DB46B"/>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49" name="Rectangle 7"/>
            <p:cNvSpPr/>
            <p:nvPr/>
          </p:nvSpPr>
          <p:spPr>
            <a:xfrm>
              <a:off x="1371600" y="3457829"/>
              <a:ext cx="1184909" cy="1682496"/>
            </a:xfrm>
            <a:custGeom>
              <a:avLst/>
              <a:gdLst/>
              <a:ahLst/>
              <a:cxnLst/>
              <a:rect l="l" t="t" r="r" b="b"/>
              <a:pathLst>
                <a:path w="1184909" h="1682496">
                  <a:moveTo>
                    <a:pt x="0" y="0"/>
                  </a:moveTo>
                  <a:lnTo>
                    <a:pt x="1184909" y="0"/>
                  </a:lnTo>
                  <a:lnTo>
                    <a:pt x="1184909" y="1682496"/>
                  </a:lnTo>
                  <a:lnTo>
                    <a:pt x="0" y="1682496"/>
                  </a:lnTo>
                  <a:close/>
                </a:path>
              </a:pathLst>
            </a:cu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err="1"/>
                <a:t>Pemesanan</a:t>
              </a:r>
              <a:r>
                <a:rPr lang="en-US" dirty="0"/>
                <a:t> </a:t>
              </a:r>
              <a:r>
                <a:rPr lang="en-US" dirty="0" err="1"/>
                <a:t>produk</a:t>
              </a:r>
              <a:r>
                <a:rPr lang="en-US" dirty="0"/>
                <a:t> </a:t>
              </a:r>
              <a:r>
                <a:rPr lang="en-US" dirty="0" err="1"/>
                <a:t>lensa</a:t>
              </a:r>
              <a:r>
                <a:rPr lang="en-US" dirty="0"/>
                <a:t> </a:t>
              </a:r>
              <a:r>
                <a:rPr lang="en-US" dirty="0" err="1"/>
                <a:t>mata</a:t>
              </a:r>
              <a:r>
                <a:rPr lang="en-US" dirty="0"/>
                <a:t>, Forecasting </a:t>
              </a:r>
              <a:r>
                <a:rPr lang="en-US" dirty="0" err="1"/>
                <a:t>penjualan</a:t>
              </a:r>
              <a:r>
                <a:rPr lang="en-US" dirty="0"/>
                <a:t>,  </a:t>
              </a:r>
              <a:r>
                <a:rPr lang="en-US" dirty="0" err="1"/>
                <a:t>Negosiasi</a:t>
              </a:r>
              <a:r>
                <a:rPr lang="en-US" dirty="0"/>
                <a:t> </a:t>
              </a:r>
              <a:r>
                <a:rPr lang="en-US" dirty="0" err="1"/>
                <a:t>dengan</a:t>
              </a:r>
              <a:r>
                <a:rPr lang="en-US" dirty="0"/>
                <a:t> </a:t>
              </a:r>
              <a:r>
                <a:rPr lang="en-US" dirty="0" err="1"/>
                <a:t>produsen</a:t>
              </a:r>
              <a:endParaRPr lang="en-US" dirty="0"/>
            </a:p>
          </p:txBody>
        </p:sp>
        <p:sp>
          <p:nvSpPr>
            <p:cNvPr id="50" name="Rectangle 7"/>
            <p:cNvSpPr/>
            <p:nvPr/>
          </p:nvSpPr>
          <p:spPr>
            <a:xfrm>
              <a:off x="6294119" y="3457829"/>
              <a:ext cx="1326264" cy="1682496"/>
            </a:xfrm>
            <a:custGeom>
              <a:avLst/>
              <a:gdLst/>
              <a:ahLst/>
              <a:cxnLst/>
              <a:rect l="l" t="t" r="r" b="b"/>
              <a:pathLst>
                <a:path w="1376122" h="1682496">
                  <a:moveTo>
                    <a:pt x="0" y="0"/>
                  </a:moveTo>
                  <a:lnTo>
                    <a:pt x="1376122" y="0"/>
                  </a:lnTo>
                  <a:lnTo>
                    <a:pt x="518848" y="1682496"/>
                  </a:lnTo>
                  <a:lnTo>
                    <a:pt x="0" y="1682496"/>
                  </a:lnTo>
                  <a:close/>
                </a:path>
              </a:pathLst>
            </a:custGeom>
            <a:ln>
              <a:noFill/>
            </a:ln>
            <a:effectLst/>
          </p:spPr>
          <p:style>
            <a:lnRef idx="1">
              <a:schemeClr val="accent6"/>
            </a:lnRef>
            <a:fillRef idx="3">
              <a:schemeClr val="accent6"/>
            </a:fillRef>
            <a:effectRef idx="2">
              <a:schemeClr val="accent6"/>
            </a:effectRef>
            <a:fontRef idx="minor">
              <a:schemeClr val="lt1"/>
            </a:fontRef>
          </p:style>
          <p:txBody>
            <a:bodyPr rtlCol="0" anchor="ctr"/>
            <a:lstStyle/>
            <a:p>
              <a:r>
                <a:rPr lang="en-US" dirty="0" err="1"/>
                <a:t>Penyediaan</a:t>
              </a:r>
              <a:r>
                <a:rPr lang="en-US" dirty="0"/>
                <a:t> </a:t>
              </a:r>
              <a:r>
                <a:rPr lang="en-US" dirty="0" err="1"/>
                <a:t>produk</a:t>
              </a:r>
              <a:r>
                <a:rPr lang="en-US" dirty="0"/>
                <a:t> </a:t>
              </a:r>
            </a:p>
            <a:p>
              <a:r>
                <a:rPr lang="en-US" dirty="0" err="1"/>
                <a:t>lensa</a:t>
              </a:r>
              <a:r>
                <a:rPr lang="en-US" dirty="0"/>
                <a:t> </a:t>
              </a:r>
            </a:p>
            <a:p>
              <a:r>
                <a:rPr lang="en-US" dirty="0" err="1"/>
                <a:t>mata</a:t>
              </a:r>
              <a:r>
                <a:rPr lang="en-US" dirty="0"/>
                <a:t>,</a:t>
              </a:r>
            </a:p>
            <a:p>
              <a:r>
                <a:rPr lang="en-US" dirty="0"/>
                <a:t>Update </a:t>
              </a:r>
              <a:r>
                <a:rPr lang="en-US" dirty="0" err="1"/>
                <a:t>produk</a:t>
              </a:r>
              <a:endParaRPr lang="en-US" dirty="0"/>
            </a:p>
          </p:txBody>
        </p:sp>
        <p:sp>
          <p:nvSpPr>
            <p:cNvPr id="51" name="Rectangle 7"/>
            <p:cNvSpPr/>
            <p:nvPr/>
          </p:nvSpPr>
          <p:spPr>
            <a:xfrm>
              <a:off x="2602230" y="3457829"/>
              <a:ext cx="1184909" cy="1682496"/>
            </a:xfrm>
            <a:custGeom>
              <a:avLst/>
              <a:gdLst/>
              <a:ahLst/>
              <a:cxnLst/>
              <a:rect l="l" t="t" r="r" b="b"/>
              <a:pathLst>
                <a:path w="1184909" h="1682496">
                  <a:moveTo>
                    <a:pt x="0" y="0"/>
                  </a:moveTo>
                  <a:lnTo>
                    <a:pt x="1184909" y="0"/>
                  </a:lnTo>
                  <a:lnTo>
                    <a:pt x="1184909" y="1682496"/>
                  </a:lnTo>
                  <a:lnTo>
                    <a:pt x="0" y="1682496"/>
                  </a:lnTo>
                  <a:close/>
                </a:path>
              </a:pathLst>
            </a:custGeom>
            <a:ln>
              <a:noFill/>
            </a:ln>
            <a:effectLst/>
          </p:spPr>
          <p:style>
            <a:lnRef idx="1">
              <a:schemeClr val="accent2"/>
            </a:lnRef>
            <a:fillRef idx="3">
              <a:schemeClr val="accent2"/>
            </a:fillRef>
            <a:effectRef idx="2">
              <a:schemeClr val="accent2"/>
            </a:effectRef>
            <a:fontRef idx="minor">
              <a:schemeClr val="lt1"/>
            </a:fontRef>
          </p:style>
          <p:txBody>
            <a:bodyPr rtlCol="0" anchor="ctr"/>
            <a:lstStyle/>
            <a:p>
              <a:r>
                <a:rPr lang="en-US" dirty="0" err="1"/>
                <a:t>Menerima</a:t>
              </a:r>
              <a:r>
                <a:rPr lang="en-US" dirty="0"/>
                <a:t> </a:t>
              </a:r>
              <a:r>
                <a:rPr lang="en-US" dirty="0" err="1"/>
                <a:t>pemesanan</a:t>
              </a:r>
              <a:r>
                <a:rPr lang="en-US" dirty="0"/>
                <a:t> </a:t>
              </a:r>
              <a:r>
                <a:rPr lang="en-US" dirty="0" err="1"/>
                <a:t>produk</a:t>
              </a:r>
              <a:r>
                <a:rPr lang="en-US" dirty="0"/>
                <a:t> </a:t>
              </a:r>
              <a:r>
                <a:rPr lang="en-US" dirty="0" err="1"/>
                <a:t>dari</a:t>
              </a:r>
              <a:r>
                <a:rPr lang="en-US" dirty="0"/>
                <a:t> </a:t>
              </a:r>
              <a:r>
                <a:rPr lang="en-US" dirty="0" err="1"/>
                <a:t>instansi</a:t>
              </a:r>
              <a:r>
                <a:rPr lang="en-US" dirty="0"/>
                <a:t> </a:t>
              </a:r>
              <a:r>
                <a:rPr lang="en-US" dirty="0" err="1"/>
                <a:t>kesehatan</a:t>
              </a:r>
              <a:r>
                <a:rPr lang="en-US" dirty="0"/>
                <a:t>, </a:t>
              </a:r>
              <a:r>
                <a:rPr lang="en-US" dirty="0" err="1"/>
                <a:t>Menghitung</a:t>
              </a:r>
              <a:r>
                <a:rPr lang="en-US" dirty="0"/>
                <a:t> </a:t>
              </a:r>
              <a:r>
                <a:rPr lang="en-US" dirty="0" err="1"/>
                <a:t>stok</a:t>
              </a:r>
              <a:r>
                <a:rPr lang="en-US" dirty="0"/>
                <a:t> </a:t>
              </a:r>
              <a:r>
                <a:rPr lang="en-US" dirty="0" err="1"/>
                <a:t>barang</a:t>
              </a:r>
              <a:endParaRPr lang="en-US" dirty="0"/>
            </a:p>
          </p:txBody>
        </p:sp>
        <p:sp>
          <p:nvSpPr>
            <p:cNvPr id="52" name="Rectangle 7"/>
            <p:cNvSpPr/>
            <p:nvPr/>
          </p:nvSpPr>
          <p:spPr>
            <a:xfrm>
              <a:off x="3832860" y="3457829"/>
              <a:ext cx="1184909" cy="1682496"/>
            </a:xfrm>
            <a:custGeom>
              <a:avLst/>
              <a:gdLst/>
              <a:ahLst/>
              <a:cxnLst/>
              <a:rect l="l" t="t" r="r" b="b"/>
              <a:pathLst>
                <a:path w="1184909" h="1682496">
                  <a:moveTo>
                    <a:pt x="0" y="0"/>
                  </a:moveTo>
                  <a:lnTo>
                    <a:pt x="1184909" y="0"/>
                  </a:lnTo>
                  <a:lnTo>
                    <a:pt x="1184909" y="1682496"/>
                  </a:lnTo>
                  <a:lnTo>
                    <a:pt x="0" y="1682496"/>
                  </a:lnTo>
                  <a:close/>
                </a:path>
              </a:pathLst>
            </a:custGeom>
            <a:ln>
              <a:noFill/>
            </a:ln>
            <a:effectLst/>
          </p:spPr>
          <p:style>
            <a:lnRef idx="1">
              <a:schemeClr val="accent4"/>
            </a:lnRef>
            <a:fillRef idx="3">
              <a:schemeClr val="accent4"/>
            </a:fillRef>
            <a:effectRef idx="2">
              <a:schemeClr val="accent4"/>
            </a:effectRef>
            <a:fontRef idx="minor">
              <a:schemeClr val="lt1"/>
            </a:fontRef>
          </p:style>
          <p:txBody>
            <a:bodyPr rtlCol="0" anchor="ctr"/>
            <a:lstStyle/>
            <a:p>
              <a:r>
                <a:rPr lang="en-US" dirty="0" err="1"/>
                <a:t>Konfirmasi</a:t>
              </a:r>
              <a:r>
                <a:rPr lang="en-US" dirty="0"/>
                <a:t> </a:t>
              </a:r>
              <a:r>
                <a:rPr lang="en-US" dirty="0" err="1"/>
                <a:t>ke</a:t>
              </a:r>
              <a:r>
                <a:rPr lang="en-US" dirty="0"/>
                <a:t> </a:t>
              </a:r>
              <a:r>
                <a:rPr lang="en-US" dirty="0" err="1"/>
                <a:t>kurir</a:t>
              </a:r>
              <a:r>
                <a:rPr lang="en-US" dirty="0"/>
                <a:t>  </a:t>
              </a:r>
              <a:r>
                <a:rPr lang="en-US" dirty="0" err="1"/>
                <a:t>untuk</a:t>
              </a:r>
              <a:r>
                <a:rPr lang="en-US" dirty="0"/>
                <a:t> </a:t>
              </a:r>
              <a:r>
                <a:rPr lang="en-US" dirty="0" err="1"/>
                <a:t>pengiriman</a:t>
              </a:r>
              <a:r>
                <a:rPr lang="en-US" dirty="0"/>
                <a:t> </a:t>
              </a:r>
              <a:r>
                <a:rPr lang="en-US" dirty="0" err="1"/>
                <a:t>produk</a:t>
              </a:r>
              <a:r>
                <a:rPr lang="en-US" dirty="0"/>
                <a:t>, </a:t>
              </a:r>
              <a:r>
                <a:rPr lang="en-US" dirty="0" err="1"/>
                <a:t>Mengukur</a:t>
              </a:r>
              <a:r>
                <a:rPr lang="en-US" dirty="0"/>
                <a:t> SLA </a:t>
              </a:r>
              <a:r>
                <a:rPr lang="en-US" dirty="0" err="1"/>
                <a:t>pengiriman</a:t>
              </a:r>
              <a:endParaRPr lang="en-US" dirty="0"/>
            </a:p>
          </p:txBody>
        </p:sp>
        <p:sp>
          <p:nvSpPr>
            <p:cNvPr id="53" name="Rectangle 7"/>
            <p:cNvSpPr/>
            <p:nvPr/>
          </p:nvSpPr>
          <p:spPr>
            <a:xfrm>
              <a:off x="5063491" y="3457829"/>
              <a:ext cx="1184909" cy="1682496"/>
            </a:xfrm>
            <a:custGeom>
              <a:avLst/>
              <a:gdLst/>
              <a:ahLst/>
              <a:cxnLst/>
              <a:rect l="l" t="t" r="r" b="b"/>
              <a:pathLst>
                <a:path w="1184909" h="1682496">
                  <a:moveTo>
                    <a:pt x="0" y="0"/>
                  </a:moveTo>
                  <a:lnTo>
                    <a:pt x="1184909" y="0"/>
                  </a:lnTo>
                  <a:lnTo>
                    <a:pt x="1184909" y="1682496"/>
                  </a:lnTo>
                  <a:lnTo>
                    <a:pt x="0" y="1682496"/>
                  </a:lnTo>
                  <a:close/>
                </a:path>
              </a:pathLst>
            </a:custGeom>
            <a:ln>
              <a:noFill/>
            </a:ln>
            <a:effectLst/>
          </p:spPr>
          <p:style>
            <a:lnRef idx="1">
              <a:schemeClr val="accent5"/>
            </a:lnRef>
            <a:fillRef idx="3">
              <a:schemeClr val="accent5"/>
            </a:fillRef>
            <a:effectRef idx="2">
              <a:schemeClr val="accent5"/>
            </a:effectRef>
            <a:fontRef idx="minor">
              <a:schemeClr val="lt1"/>
            </a:fontRef>
          </p:style>
          <p:txBody>
            <a:bodyPr rtlCol="0" anchor="ctr"/>
            <a:lstStyle/>
            <a:p>
              <a:r>
                <a:rPr lang="en-US" dirty="0" err="1"/>
                <a:t>Membuat</a:t>
              </a:r>
              <a:r>
                <a:rPr lang="en-US" dirty="0"/>
                <a:t> </a:t>
              </a:r>
              <a:r>
                <a:rPr lang="en-US" dirty="0" err="1"/>
                <a:t>permintaan</a:t>
              </a:r>
              <a:r>
                <a:rPr lang="en-US" dirty="0"/>
                <a:t> </a:t>
              </a:r>
              <a:r>
                <a:rPr lang="en-US" dirty="0" err="1"/>
                <a:t>barang</a:t>
              </a:r>
              <a:r>
                <a:rPr lang="en-US" dirty="0"/>
                <a:t>, Monitoring Sales, </a:t>
              </a:r>
              <a:r>
                <a:rPr lang="en-US" dirty="0" err="1"/>
                <a:t>Evaluasi</a:t>
              </a:r>
              <a:r>
                <a:rPr lang="en-US" dirty="0"/>
                <a:t> Sales</a:t>
              </a:r>
            </a:p>
          </p:txBody>
        </p:sp>
      </p:grpSp>
      <p:sp>
        <p:nvSpPr>
          <p:cNvPr id="54" name="TextBox 53"/>
          <p:cNvSpPr txBox="1"/>
          <p:nvPr/>
        </p:nvSpPr>
        <p:spPr>
          <a:xfrm rot="16200000">
            <a:off x="-500160" y="2344806"/>
            <a:ext cx="2060115" cy="323165"/>
          </a:xfrm>
          <a:prstGeom prst="rect">
            <a:avLst/>
          </a:prstGeom>
          <a:noFill/>
        </p:spPr>
        <p:txBody>
          <a:bodyPr wrap="none" rtlCol="0">
            <a:spAutoFit/>
          </a:bodyPr>
          <a:lstStyle/>
          <a:p>
            <a:pPr algn="ctr"/>
            <a:r>
              <a:rPr lang="en-US" sz="1500" dirty="0">
                <a:effectLst>
                  <a:outerShdw blurRad="63500" sx="102000" sy="102000" algn="ctr" rotWithShape="0">
                    <a:prstClr val="black">
                      <a:alpha val="40000"/>
                    </a:prstClr>
                  </a:outerShdw>
                </a:effectLst>
              </a:rPr>
              <a:t>AKTIFITAS PENDUKUNG </a:t>
            </a:r>
          </a:p>
        </p:txBody>
      </p:sp>
      <p:sp>
        <p:nvSpPr>
          <p:cNvPr id="1043" name="TextBox 1042"/>
          <p:cNvSpPr txBox="1"/>
          <p:nvPr/>
        </p:nvSpPr>
        <p:spPr>
          <a:xfrm>
            <a:off x="1337986" y="2481371"/>
            <a:ext cx="5939254" cy="646331"/>
          </a:xfrm>
          <a:prstGeom prst="rect">
            <a:avLst/>
          </a:prstGeom>
          <a:noFill/>
        </p:spPr>
        <p:txBody>
          <a:bodyPr wrap="none" rtlCol="0" anchor="ctr">
            <a:spAutoFit/>
          </a:bodyPr>
          <a:lstStyle/>
          <a:p>
            <a:pPr algn="ctr"/>
            <a:r>
              <a:rPr lang="en-US" sz="2000" b="1" dirty="0">
                <a:solidFill>
                  <a:schemeClr val="bg1"/>
                </a:solidFill>
                <a:effectLst>
                  <a:outerShdw blurRad="50800" dist="38100" dir="5400000" algn="t" rotWithShape="0">
                    <a:prstClr val="black">
                      <a:alpha val="40000"/>
                    </a:prstClr>
                  </a:outerShdw>
                </a:effectLst>
              </a:rPr>
              <a:t>Information Technology</a:t>
            </a:r>
          </a:p>
          <a:p>
            <a:pPr algn="ctr"/>
            <a:r>
              <a:rPr lang="en-US" sz="1600" b="1" dirty="0" err="1">
                <a:solidFill>
                  <a:schemeClr val="bg1"/>
                </a:solidFill>
                <a:effectLst>
                  <a:outerShdw blurRad="50800" dist="38100" dir="5400000" algn="t" rotWithShape="0">
                    <a:prstClr val="black">
                      <a:alpha val="40000"/>
                    </a:prstClr>
                  </a:outerShdw>
                </a:effectLst>
              </a:rPr>
              <a:t>Pembuatan</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Aplikasi</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Pemeliharaan</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Infrastruktur</a:t>
            </a:r>
            <a:r>
              <a:rPr lang="en-US" sz="1600" b="1" dirty="0">
                <a:solidFill>
                  <a:schemeClr val="bg1"/>
                </a:solidFill>
                <a:effectLst>
                  <a:outerShdw blurRad="50800" dist="38100" dir="5400000" algn="t" rotWithShape="0">
                    <a:prstClr val="black">
                      <a:alpha val="40000"/>
                    </a:prstClr>
                  </a:outerShdw>
                </a:effectLst>
              </a:rPr>
              <a:t>, IT Support </a:t>
            </a:r>
            <a:r>
              <a:rPr lang="en-US" sz="1600" b="1" dirty="0" err="1">
                <a:solidFill>
                  <a:schemeClr val="bg1"/>
                </a:solidFill>
                <a:effectLst>
                  <a:outerShdw blurRad="50800" dist="38100" dir="5400000" algn="t" rotWithShape="0">
                    <a:prstClr val="black">
                      <a:alpha val="40000"/>
                    </a:prstClr>
                  </a:outerShdw>
                </a:effectLst>
              </a:rPr>
              <a:t>Lainnya</a:t>
            </a:r>
            <a:endParaRPr lang="en-US" sz="1400" b="1" dirty="0">
              <a:effectLst>
                <a:outerShdw blurRad="50800" dist="38100" dir="5400000" algn="t" rotWithShape="0">
                  <a:prstClr val="black">
                    <a:alpha val="40000"/>
                  </a:prstClr>
                </a:outerShdw>
              </a:effectLst>
            </a:endParaRPr>
          </a:p>
        </p:txBody>
      </p:sp>
      <p:sp>
        <p:nvSpPr>
          <p:cNvPr id="87" name="TextBox 86"/>
          <p:cNvSpPr txBox="1"/>
          <p:nvPr/>
        </p:nvSpPr>
        <p:spPr>
          <a:xfrm>
            <a:off x="1183147" y="3028134"/>
            <a:ext cx="6248954" cy="646331"/>
          </a:xfrm>
          <a:prstGeom prst="rect">
            <a:avLst/>
          </a:prstGeom>
          <a:noFill/>
        </p:spPr>
        <p:txBody>
          <a:bodyPr wrap="none" rtlCol="0" anchor="ctr">
            <a:spAutoFit/>
          </a:bodyPr>
          <a:lstStyle/>
          <a:p>
            <a:pPr algn="ctr"/>
            <a:r>
              <a:rPr lang="en-US" sz="2000" b="1" dirty="0">
                <a:solidFill>
                  <a:schemeClr val="bg1"/>
                </a:solidFill>
                <a:effectLst>
                  <a:outerShdw blurRad="50800" dist="38100" dir="5400000" algn="t" rotWithShape="0">
                    <a:prstClr val="black">
                      <a:alpha val="40000"/>
                    </a:prstClr>
                  </a:outerShdw>
                </a:effectLst>
              </a:rPr>
              <a:t>Procurement</a:t>
            </a:r>
          </a:p>
          <a:p>
            <a:pPr algn="ctr"/>
            <a:r>
              <a:rPr lang="en-US" sz="1600" b="1" dirty="0" err="1">
                <a:solidFill>
                  <a:schemeClr val="bg1"/>
                </a:solidFill>
                <a:effectLst>
                  <a:outerShdw blurRad="50800" dist="38100" dir="5400000" algn="t" rotWithShape="0">
                    <a:prstClr val="black">
                      <a:alpha val="40000"/>
                    </a:prstClr>
                  </a:outerShdw>
                </a:effectLst>
              </a:rPr>
              <a:t>Jaringan</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mitra</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produsen</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produk</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lensa</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mata</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sistem</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distribusi</a:t>
            </a:r>
            <a:r>
              <a:rPr lang="en-US" sz="1600" b="1" dirty="0">
                <a:solidFill>
                  <a:schemeClr val="bg1"/>
                </a:solidFill>
                <a:effectLst>
                  <a:outerShdw blurRad="50800" dist="38100" dir="5400000" algn="t" rotWithShape="0">
                    <a:prstClr val="black">
                      <a:alpha val="40000"/>
                    </a:prstClr>
                  </a:outerShdw>
                </a:effectLst>
              </a:rPr>
              <a:t> yang </a:t>
            </a:r>
            <a:r>
              <a:rPr lang="en-US" sz="1600" b="1" dirty="0" err="1">
                <a:solidFill>
                  <a:schemeClr val="bg1"/>
                </a:solidFill>
                <a:effectLst>
                  <a:outerShdw blurRad="50800" dist="38100" dir="5400000" algn="t" rotWithShape="0">
                    <a:prstClr val="black">
                      <a:alpha val="40000"/>
                    </a:prstClr>
                  </a:outerShdw>
                </a:effectLst>
              </a:rPr>
              <a:t>jelas</a:t>
            </a:r>
            <a:endParaRPr lang="en-US" sz="1600" b="1" dirty="0">
              <a:solidFill>
                <a:schemeClr val="bg1"/>
              </a:solidFill>
              <a:effectLst>
                <a:outerShdw blurRad="50800" dist="38100" dir="5400000" algn="t" rotWithShape="0">
                  <a:prstClr val="black">
                    <a:alpha val="40000"/>
                  </a:prstClr>
                </a:outerShdw>
              </a:effectLst>
            </a:endParaRPr>
          </a:p>
        </p:txBody>
      </p:sp>
      <p:sp>
        <p:nvSpPr>
          <p:cNvPr id="88" name="TextBox 87"/>
          <p:cNvSpPr txBox="1"/>
          <p:nvPr/>
        </p:nvSpPr>
        <p:spPr>
          <a:xfrm>
            <a:off x="1530459" y="1920009"/>
            <a:ext cx="5411610" cy="646331"/>
          </a:xfrm>
          <a:prstGeom prst="rect">
            <a:avLst/>
          </a:prstGeom>
          <a:noFill/>
        </p:spPr>
        <p:txBody>
          <a:bodyPr wrap="none" rtlCol="0" anchor="ctr">
            <a:spAutoFit/>
          </a:bodyPr>
          <a:lstStyle/>
          <a:p>
            <a:pPr algn="ctr"/>
            <a:r>
              <a:rPr lang="en-US" sz="2000" b="1" dirty="0">
                <a:solidFill>
                  <a:schemeClr val="bg1"/>
                </a:solidFill>
                <a:effectLst>
                  <a:outerShdw blurRad="50800" dist="38100" dir="5400000" algn="t" rotWithShape="0">
                    <a:prstClr val="black">
                      <a:alpha val="40000"/>
                    </a:prstClr>
                  </a:outerShdw>
                </a:effectLst>
              </a:rPr>
              <a:t>Human Resource Management</a:t>
            </a:r>
          </a:p>
          <a:p>
            <a:pPr algn="ctr"/>
            <a:r>
              <a:rPr lang="en-US" sz="1600" b="1" dirty="0" err="1">
                <a:solidFill>
                  <a:schemeClr val="bg1"/>
                </a:solidFill>
                <a:effectLst>
                  <a:outerShdw blurRad="50800" dist="38100" dir="5400000" algn="t" rotWithShape="0">
                    <a:prstClr val="black">
                      <a:alpha val="40000"/>
                    </a:prstClr>
                  </a:outerShdw>
                </a:effectLst>
              </a:rPr>
              <a:t>Kerja</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sama</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dengan</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mitra</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kurir</a:t>
            </a:r>
            <a:r>
              <a:rPr lang="en-US" sz="1600" b="1" dirty="0">
                <a:solidFill>
                  <a:schemeClr val="bg1"/>
                </a:solidFill>
                <a:effectLst>
                  <a:outerShdw blurRad="50800" dist="38100" dir="5400000" algn="t" rotWithShape="0">
                    <a:prstClr val="black">
                      <a:alpha val="40000"/>
                    </a:prstClr>
                  </a:outerShdw>
                </a:effectLst>
              </a:rPr>
              <a:t>, Training, </a:t>
            </a:r>
            <a:r>
              <a:rPr lang="en-US" sz="1600" b="1" dirty="0" err="1">
                <a:solidFill>
                  <a:schemeClr val="bg1"/>
                </a:solidFill>
                <a:effectLst>
                  <a:outerShdw blurRad="50800" dist="38100" dir="5400000" algn="t" rotWithShape="0">
                    <a:prstClr val="black">
                      <a:alpha val="40000"/>
                    </a:prstClr>
                  </a:outerShdw>
                </a:effectLst>
              </a:rPr>
              <a:t>Evaluasi</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Kinerja</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Kurir</a:t>
            </a:r>
            <a:endParaRPr lang="en-US" sz="1600" b="1" dirty="0">
              <a:solidFill>
                <a:schemeClr val="bg1"/>
              </a:solidFill>
              <a:effectLst>
                <a:outerShdw blurRad="50800" dist="38100" dir="5400000" algn="t" rotWithShape="0">
                  <a:prstClr val="black">
                    <a:alpha val="40000"/>
                  </a:prstClr>
                </a:outerShdw>
              </a:effectLst>
            </a:endParaRPr>
          </a:p>
        </p:txBody>
      </p:sp>
      <p:sp>
        <p:nvSpPr>
          <p:cNvPr id="90" name="TextBox 89"/>
          <p:cNvSpPr txBox="1"/>
          <p:nvPr/>
        </p:nvSpPr>
        <p:spPr>
          <a:xfrm rot="3772198">
            <a:off x="7516456" y="2216478"/>
            <a:ext cx="946285" cy="400110"/>
          </a:xfrm>
          <a:prstGeom prst="rect">
            <a:avLst/>
          </a:prstGeom>
          <a:noFill/>
        </p:spPr>
        <p:txBody>
          <a:bodyPr wrap="none" rtlCol="0" anchor="ctr">
            <a:spAutoFit/>
          </a:bodyPr>
          <a:lstStyle/>
          <a:p>
            <a:pPr algn="ctr"/>
            <a:r>
              <a:rPr lang="en-US" sz="2000" b="1" dirty="0">
                <a:solidFill>
                  <a:schemeClr val="bg1"/>
                </a:solidFill>
                <a:effectLst>
                  <a:outerShdw blurRad="50800" dist="38100" dir="5400000" algn="t" rotWithShape="0">
                    <a:prstClr val="black">
                      <a:alpha val="40000"/>
                    </a:prstClr>
                  </a:outerShdw>
                </a:effectLst>
              </a:rPr>
              <a:t>Margin</a:t>
            </a:r>
          </a:p>
        </p:txBody>
      </p:sp>
      <p:sp>
        <p:nvSpPr>
          <p:cNvPr id="91" name="TextBox 90"/>
          <p:cNvSpPr txBox="1"/>
          <p:nvPr/>
        </p:nvSpPr>
        <p:spPr>
          <a:xfrm rot="17880000">
            <a:off x="7601021" y="4543486"/>
            <a:ext cx="946285" cy="400110"/>
          </a:xfrm>
          <a:prstGeom prst="rect">
            <a:avLst/>
          </a:prstGeom>
          <a:noFill/>
        </p:spPr>
        <p:txBody>
          <a:bodyPr wrap="none" rtlCol="0" anchor="ctr">
            <a:spAutoFit/>
          </a:bodyPr>
          <a:lstStyle/>
          <a:p>
            <a:pPr algn="ctr"/>
            <a:r>
              <a:rPr lang="en-US" sz="2000" b="1" dirty="0">
                <a:solidFill>
                  <a:schemeClr val="bg1"/>
                </a:solidFill>
                <a:effectLst>
                  <a:outerShdw blurRad="50800" dist="38100" dir="5400000" algn="t" rotWithShape="0">
                    <a:prstClr val="black">
                      <a:alpha val="40000"/>
                    </a:prstClr>
                  </a:outerShdw>
                </a:effectLst>
              </a:rPr>
              <a:t>Margin</a:t>
            </a:r>
          </a:p>
        </p:txBody>
      </p:sp>
      <p:sp>
        <p:nvSpPr>
          <p:cNvPr id="92" name="TextBox 91"/>
          <p:cNvSpPr txBox="1"/>
          <p:nvPr/>
        </p:nvSpPr>
        <p:spPr>
          <a:xfrm>
            <a:off x="761999" y="6014310"/>
            <a:ext cx="1390979" cy="646331"/>
          </a:xfrm>
          <a:prstGeom prst="rect">
            <a:avLst/>
          </a:prstGeom>
          <a:solidFill>
            <a:schemeClr val="bg1">
              <a:lumMod val="65000"/>
            </a:schemeClr>
          </a:solidFill>
        </p:spPr>
        <p:txBody>
          <a:bodyPr wrap="square" rtlCol="0" anchor="ctr">
            <a:spAutoFit/>
          </a:bodyPr>
          <a:lstStyle/>
          <a:p>
            <a:pPr algn="ctr"/>
            <a:r>
              <a:rPr lang="en-US" b="1" dirty="0">
                <a:solidFill>
                  <a:schemeClr val="bg1"/>
                </a:solidFill>
                <a:effectLst>
                  <a:outerShdw blurRad="50800" dist="38100" dir="5400000" algn="t" rotWithShape="0">
                    <a:prstClr val="black">
                      <a:alpha val="40000"/>
                    </a:prstClr>
                  </a:outerShdw>
                </a:effectLst>
              </a:rPr>
              <a:t>Inbound Logistics</a:t>
            </a:r>
          </a:p>
        </p:txBody>
      </p:sp>
      <p:sp>
        <p:nvSpPr>
          <p:cNvPr id="95" name="TextBox 94"/>
          <p:cNvSpPr txBox="1"/>
          <p:nvPr/>
        </p:nvSpPr>
        <p:spPr>
          <a:xfrm>
            <a:off x="2222388" y="6014309"/>
            <a:ext cx="1359507" cy="646331"/>
          </a:xfrm>
          <a:prstGeom prst="rect">
            <a:avLst/>
          </a:prstGeom>
          <a:solidFill>
            <a:schemeClr val="bg1">
              <a:lumMod val="65000"/>
            </a:schemeClr>
          </a:solidFill>
        </p:spPr>
        <p:txBody>
          <a:bodyPr wrap="square" rtlCol="0" anchor="ctr">
            <a:spAutoFit/>
          </a:bodyPr>
          <a:lstStyle/>
          <a:p>
            <a:pPr algn="ctr"/>
            <a:r>
              <a:rPr lang="en-US" b="1" dirty="0">
                <a:solidFill>
                  <a:schemeClr val="bg1"/>
                </a:solidFill>
                <a:effectLst>
                  <a:outerShdw blurRad="50800" dist="38100" dir="5400000" algn="t" rotWithShape="0">
                    <a:prstClr val="black">
                      <a:alpha val="40000"/>
                    </a:prstClr>
                  </a:outerShdw>
                </a:effectLst>
              </a:rPr>
              <a:t>Operations</a:t>
            </a:r>
          </a:p>
          <a:p>
            <a:pPr algn="ctr"/>
            <a:endParaRPr lang="en-US" b="1" dirty="0">
              <a:solidFill>
                <a:schemeClr val="bg1"/>
              </a:solidFill>
              <a:effectLst>
                <a:outerShdw blurRad="50800" dist="38100" dir="5400000" algn="t" rotWithShape="0">
                  <a:prstClr val="black">
                    <a:alpha val="40000"/>
                  </a:prstClr>
                </a:outerShdw>
              </a:effectLst>
            </a:endParaRPr>
          </a:p>
        </p:txBody>
      </p:sp>
      <p:sp>
        <p:nvSpPr>
          <p:cNvPr id="96" name="TextBox 95"/>
          <p:cNvSpPr txBox="1"/>
          <p:nvPr/>
        </p:nvSpPr>
        <p:spPr>
          <a:xfrm>
            <a:off x="3651303" y="6016786"/>
            <a:ext cx="1390982" cy="646331"/>
          </a:xfrm>
          <a:prstGeom prst="rect">
            <a:avLst/>
          </a:prstGeom>
          <a:solidFill>
            <a:schemeClr val="bg1">
              <a:lumMod val="65000"/>
            </a:schemeClr>
          </a:solidFill>
        </p:spPr>
        <p:txBody>
          <a:bodyPr wrap="square" rtlCol="0" anchor="ctr">
            <a:spAutoFit/>
          </a:bodyPr>
          <a:lstStyle/>
          <a:p>
            <a:pPr algn="ctr"/>
            <a:r>
              <a:rPr lang="en-US" b="1" dirty="0">
                <a:solidFill>
                  <a:schemeClr val="bg1"/>
                </a:solidFill>
                <a:effectLst>
                  <a:outerShdw blurRad="50800" dist="38100" dir="5400000" algn="t" rotWithShape="0">
                    <a:prstClr val="black">
                      <a:alpha val="40000"/>
                    </a:prstClr>
                  </a:outerShdw>
                </a:effectLst>
              </a:rPr>
              <a:t>Outbound Logistics</a:t>
            </a:r>
          </a:p>
        </p:txBody>
      </p:sp>
      <p:sp>
        <p:nvSpPr>
          <p:cNvPr id="97" name="TextBox 96"/>
          <p:cNvSpPr txBox="1"/>
          <p:nvPr/>
        </p:nvSpPr>
        <p:spPr>
          <a:xfrm>
            <a:off x="5094218" y="5993111"/>
            <a:ext cx="1390979" cy="646331"/>
          </a:xfrm>
          <a:prstGeom prst="rect">
            <a:avLst/>
          </a:prstGeom>
          <a:solidFill>
            <a:schemeClr val="bg1">
              <a:lumMod val="65000"/>
            </a:schemeClr>
          </a:solidFill>
        </p:spPr>
        <p:txBody>
          <a:bodyPr wrap="square" rtlCol="0" anchor="ctr">
            <a:spAutoFit/>
          </a:bodyPr>
          <a:lstStyle/>
          <a:p>
            <a:pPr algn="ctr"/>
            <a:r>
              <a:rPr lang="en-US" b="1" dirty="0">
                <a:solidFill>
                  <a:schemeClr val="bg1"/>
                </a:solidFill>
                <a:effectLst>
                  <a:outerShdw blurRad="50800" dist="38100" dir="5400000" algn="t" rotWithShape="0">
                    <a:prstClr val="black">
                      <a:alpha val="40000"/>
                    </a:prstClr>
                  </a:outerShdw>
                </a:effectLst>
              </a:rPr>
              <a:t>Marketing &amp; Sales</a:t>
            </a:r>
          </a:p>
        </p:txBody>
      </p:sp>
      <p:sp>
        <p:nvSpPr>
          <p:cNvPr id="99" name="TextBox 98"/>
          <p:cNvSpPr txBox="1"/>
          <p:nvPr/>
        </p:nvSpPr>
        <p:spPr>
          <a:xfrm>
            <a:off x="6537130" y="6010803"/>
            <a:ext cx="894972" cy="646331"/>
          </a:xfrm>
          <a:prstGeom prst="rect">
            <a:avLst/>
          </a:prstGeom>
          <a:solidFill>
            <a:schemeClr val="bg1">
              <a:lumMod val="65000"/>
            </a:schemeClr>
          </a:solidFill>
        </p:spPr>
        <p:txBody>
          <a:bodyPr wrap="square" rtlCol="0" anchor="ctr">
            <a:spAutoFit/>
          </a:bodyPr>
          <a:lstStyle/>
          <a:p>
            <a:pPr algn="ctr"/>
            <a:r>
              <a:rPr lang="en-US" b="1" dirty="0">
                <a:solidFill>
                  <a:schemeClr val="bg1"/>
                </a:solidFill>
                <a:effectLst>
                  <a:outerShdw blurRad="50800" dist="38100" dir="5400000" algn="t" rotWithShape="0">
                    <a:prstClr val="black">
                      <a:alpha val="40000"/>
                    </a:prstClr>
                  </a:outerShdw>
                </a:effectLst>
              </a:rPr>
              <a:t>Service</a:t>
            </a:r>
          </a:p>
          <a:p>
            <a:pPr algn="ctr"/>
            <a:endParaRPr lang="en-US" b="1" dirty="0">
              <a:solidFill>
                <a:schemeClr val="bg1"/>
              </a:solidFill>
              <a:effectLst>
                <a:outerShdw blurRad="50800" dist="38100" dir="5400000" algn="t" rotWithShape="0">
                  <a:prstClr val="black">
                    <a:alpha val="40000"/>
                  </a:prstClr>
                </a:outerShdw>
              </a:effectLst>
            </a:endParaRPr>
          </a:p>
        </p:txBody>
      </p:sp>
      <p:sp>
        <p:nvSpPr>
          <p:cNvPr id="1047" name="Title 1046"/>
          <p:cNvSpPr>
            <a:spLocks noGrp="1"/>
          </p:cNvSpPr>
          <p:nvPr>
            <p:ph type="title"/>
          </p:nvPr>
        </p:nvSpPr>
        <p:spPr>
          <a:xfrm>
            <a:off x="457200" y="274638"/>
            <a:ext cx="7383433" cy="1143000"/>
          </a:xfrm>
        </p:spPr>
        <p:txBody>
          <a:bodyPr>
            <a:normAutofit/>
          </a:bodyPr>
          <a:lstStyle/>
          <a:p>
            <a:r>
              <a:rPr lang="en-US" sz="3600" dirty="0">
                <a:solidFill>
                  <a:schemeClr val="tx1">
                    <a:lumMod val="75000"/>
                    <a:lumOff val="25000"/>
                  </a:schemeClr>
                </a:solidFill>
                <a:effectLst>
                  <a:outerShdw blurRad="38100" dist="38100" dir="2700000" algn="tl">
                    <a:srgbClr val="000000">
                      <a:alpha val="43137"/>
                    </a:srgbClr>
                  </a:outerShdw>
                </a:effectLst>
                <a:latin typeface="Arial" pitchFamily="34" charset="0"/>
                <a:cs typeface="Arial" pitchFamily="34" charset="0"/>
              </a:rPr>
              <a:t>Value Chain Analysis PT GMI</a:t>
            </a:r>
          </a:p>
        </p:txBody>
      </p:sp>
      <p:sp>
        <p:nvSpPr>
          <p:cNvPr id="31" name="TextBox 30">
            <a:extLst>
              <a:ext uri="{FF2B5EF4-FFF2-40B4-BE49-F238E27FC236}">
                <a16:creationId xmlns:a16="http://schemas.microsoft.com/office/drawing/2014/main" id="{CAAFACCD-C068-4DC2-B071-3669B561024B}"/>
              </a:ext>
            </a:extLst>
          </p:cNvPr>
          <p:cNvSpPr txBox="1"/>
          <p:nvPr/>
        </p:nvSpPr>
        <p:spPr>
          <a:xfrm>
            <a:off x="1249431" y="1366976"/>
            <a:ext cx="6051913" cy="646331"/>
          </a:xfrm>
          <a:prstGeom prst="rect">
            <a:avLst/>
          </a:prstGeom>
          <a:noFill/>
        </p:spPr>
        <p:txBody>
          <a:bodyPr wrap="none" rtlCol="0" anchor="ctr">
            <a:spAutoFit/>
          </a:bodyPr>
          <a:lstStyle/>
          <a:p>
            <a:pPr algn="ctr"/>
            <a:r>
              <a:rPr lang="en-US" sz="2000" b="1" dirty="0">
                <a:solidFill>
                  <a:schemeClr val="bg1"/>
                </a:solidFill>
                <a:effectLst>
                  <a:outerShdw blurRad="50800" dist="38100" dir="5400000" algn="t" rotWithShape="0">
                    <a:prstClr val="black">
                      <a:alpha val="40000"/>
                    </a:prstClr>
                  </a:outerShdw>
                </a:effectLst>
              </a:rPr>
              <a:t>Firm Infrastructure</a:t>
            </a:r>
          </a:p>
          <a:p>
            <a:pPr algn="ctr"/>
            <a:r>
              <a:rPr lang="en-US" sz="1600" b="1" dirty="0" err="1">
                <a:solidFill>
                  <a:schemeClr val="bg1"/>
                </a:solidFill>
                <a:effectLst>
                  <a:outerShdw blurRad="50800" dist="38100" dir="5400000" algn="t" rotWithShape="0">
                    <a:prstClr val="black">
                      <a:alpha val="40000"/>
                    </a:prstClr>
                  </a:outerShdw>
                </a:effectLst>
              </a:rPr>
              <a:t>Manajemen</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perusahaan</a:t>
            </a:r>
            <a:r>
              <a:rPr lang="en-US" sz="1600" b="1" dirty="0">
                <a:solidFill>
                  <a:schemeClr val="bg1"/>
                </a:solidFill>
                <a:effectLst>
                  <a:outerShdw blurRad="50800" dist="38100" dir="5400000" algn="t" rotWithShape="0">
                    <a:prstClr val="black">
                      <a:alpha val="40000"/>
                    </a:prstClr>
                  </a:outerShdw>
                </a:effectLst>
              </a:rPr>
              <a:t> , </a:t>
            </a:r>
            <a:r>
              <a:rPr lang="en-US" sz="1600" b="1" dirty="0" err="1">
                <a:solidFill>
                  <a:schemeClr val="bg1"/>
                </a:solidFill>
                <a:effectLst>
                  <a:outerShdw blurRad="50800" dist="38100" dir="5400000" algn="t" rotWithShape="0">
                    <a:prstClr val="black">
                      <a:alpha val="40000"/>
                    </a:prstClr>
                  </a:outerShdw>
                </a:effectLst>
              </a:rPr>
              <a:t>dokumentasi</a:t>
            </a:r>
            <a:r>
              <a:rPr lang="en-US" sz="1600" b="1" dirty="0">
                <a:solidFill>
                  <a:schemeClr val="bg1"/>
                </a:solidFill>
                <a:effectLst>
                  <a:outerShdw blurRad="50800" dist="38100" dir="5400000" algn="t" rotWithShape="0">
                    <a:prstClr val="black">
                      <a:alpha val="40000"/>
                    </a:prstClr>
                  </a:outerShdw>
                </a:effectLst>
              </a:rPr>
              <a:t> </a:t>
            </a:r>
            <a:r>
              <a:rPr lang="en-US" sz="1600" b="1" dirty="0" err="1">
                <a:solidFill>
                  <a:schemeClr val="bg1"/>
                </a:solidFill>
                <a:effectLst>
                  <a:outerShdw blurRad="50800" dist="38100" dir="5400000" algn="t" rotWithShape="0">
                    <a:prstClr val="black">
                      <a:alpha val="40000"/>
                    </a:prstClr>
                  </a:outerShdw>
                </a:effectLst>
              </a:rPr>
              <a:t>keuangan</a:t>
            </a:r>
            <a:r>
              <a:rPr lang="en-US" sz="1600" b="1" dirty="0">
                <a:solidFill>
                  <a:schemeClr val="bg1"/>
                </a:solidFill>
                <a:effectLst>
                  <a:outerShdw blurRad="50800" dist="38100" dir="5400000" algn="t" rotWithShape="0">
                    <a:prstClr val="black">
                      <a:alpha val="40000"/>
                    </a:prstClr>
                  </a:outerShdw>
                </a:effectLst>
              </a:rPr>
              <a:t> dan legal yang </a:t>
            </a:r>
            <a:r>
              <a:rPr lang="en-US" sz="1600" b="1" dirty="0" err="1">
                <a:solidFill>
                  <a:schemeClr val="bg1"/>
                </a:solidFill>
                <a:effectLst>
                  <a:outerShdw blurRad="50800" dist="38100" dir="5400000" algn="t" rotWithShape="0">
                    <a:prstClr val="black">
                      <a:alpha val="40000"/>
                    </a:prstClr>
                  </a:outerShdw>
                </a:effectLst>
              </a:rPr>
              <a:t>baik</a:t>
            </a:r>
            <a:endParaRPr lang="en-US" sz="1400" b="1" dirty="0">
              <a:effectLst>
                <a:outerShdw blurRad="50800" dist="38100" dir="5400000" algn="t" rotWithShape="0">
                  <a:prstClr val="black">
                    <a:alpha val="40000"/>
                  </a:prstClr>
                </a:outerShdw>
              </a:effectLst>
            </a:endParaRPr>
          </a:p>
        </p:txBody>
      </p:sp>
      <p:sp>
        <p:nvSpPr>
          <p:cNvPr id="32" name="TextBox 31">
            <a:extLst>
              <a:ext uri="{FF2B5EF4-FFF2-40B4-BE49-F238E27FC236}">
                <a16:creationId xmlns:a16="http://schemas.microsoft.com/office/drawing/2014/main" id="{49F752F4-A4DF-4741-B4BE-232B0D4B97C8}"/>
              </a:ext>
            </a:extLst>
          </p:cNvPr>
          <p:cNvSpPr txBox="1"/>
          <p:nvPr/>
        </p:nvSpPr>
        <p:spPr>
          <a:xfrm rot="16200000">
            <a:off x="-250493" y="4828159"/>
            <a:ext cx="1623009" cy="323165"/>
          </a:xfrm>
          <a:prstGeom prst="rect">
            <a:avLst/>
          </a:prstGeom>
          <a:noFill/>
        </p:spPr>
        <p:txBody>
          <a:bodyPr wrap="none" rtlCol="0">
            <a:spAutoFit/>
          </a:bodyPr>
          <a:lstStyle/>
          <a:p>
            <a:pPr algn="ctr"/>
            <a:r>
              <a:rPr lang="en-US" sz="1500" dirty="0">
                <a:effectLst>
                  <a:outerShdw blurRad="63500" sx="102000" sy="102000" algn="ctr" rotWithShape="0">
                    <a:prstClr val="black">
                      <a:alpha val="40000"/>
                    </a:prstClr>
                  </a:outerShdw>
                </a:effectLst>
              </a:rPr>
              <a:t>AKTIFITAS UTAMA </a:t>
            </a:r>
          </a:p>
        </p:txBody>
      </p:sp>
    </p:spTree>
    <p:extLst>
      <p:ext uri="{BB962C8B-B14F-4D97-AF65-F5344CB8AC3E}">
        <p14:creationId xmlns:p14="http://schemas.microsoft.com/office/powerpoint/2010/main" val="119931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Title 1046"/>
          <p:cNvSpPr>
            <a:spLocks noGrp="1"/>
          </p:cNvSpPr>
          <p:nvPr>
            <p:ph type="title"/>
          </p:nvPr>
        </p:nvSpPr>
        <p:spPr/>
        <p:txBody>
          <a:bodyPr>
            <a:normAutofit/>
          </a:bodyPr>
          <a:lstStyle/>
          <a:p>
            <a:pPr algn="l"/>
            <a:r>
              <a:rPr lang="en-US" sz="3600" dirty="0">
                <a:solidFill>
                  <a:schemeClr val="tx1">
                    <a:lumMod val="75000"/>
                    <a:lumOff val="25000"/>
                  </a:schemeClr>
                </a:solidFill>
                <a:latin typeface="Arial" pitchFamily="34" charset="0"/>
                <a:cs typeface="Arial" pitchFamily="34" charset="0"/>
              </a:rPr>
              <a:t>Value Chain Template</a:t>
            </a:r>
          </a:p>
        </p:txBody>
      </p:sp>
      <p:grpSp>
        <p:nvGrpSpPr>
          <p:cNvPr id="15" name="Group 14"/>
          <p:cNvGrpSpPr/>
          <p:nvPr/>
        </p:nvGrpSpPr>
        <p:grpSpPr>
          <a:xfrm>
            <a:off x="533400" y="3048000"/>
            <a:ext cx="8182896" cy="1794175"/>
            <a:chOff x="533400" y="3048000"/>
            <a:chExt cx="8182896" cy="1794175"/>
          </a:xfrm>
          <a:effectLst>
            <a:reflection blurRad="6350" stA="52000" endA="300" endPos="35000" dir="5400000" sy="-100000" algn="bl" rotWithShape="0"/>
          </a:effectLst>
        </p:grpSpPr>
        <p:sp>
          <p:nvSpPr>
            <p:cNvPr id="44" name="Oval 43"/>
            <p:cNvSpPr/>
            <p:nvPr/>
          </p:nvSpPr>
          <p:spPr>
            <a:xfrm>
              <a:off x="533400" y="3048000"/>
              <a:ext cx="1794175" cy="1794175"/>
            </a:xfrm>
            <a:custGeom>
              <a:avLst/>
              <a:gdLst/>
              <a:ahLst/>
              <a:cxnLst/>
              <a:rect l="l" t="t" r="r" b="b"/>
              <a:pathLst>
                <a:path w="2011680" h="2011680">
                  <a:moveTo>
                    <a:pt x="1005840" y="251460"/>
                  </a:moveTo>
                  <a:cubicBezTo>
                    <a:pt x="589207" y="251460"/>
                    <a:pt x="251460" y="589207"/>
                    <a:pt x="251460" y="1005840"/>
                  </a:cubicBezTo>
                  <a:cubicBezTo>
                    <a:pt x="251460" y="1422473"/>
                    <a:pt x="589207" y="1760220"/>
                    <a:pt x="1005840" y="1760220"/>
                  </a:cubicBezTo>
                  <a:cubicBezTo>
                    <a:pt x="1422473" y="1760220"/>
                    <a:pt x="1760220" y="1422473"/>
                    <a:pt x="1760220" y="1005840"/>
                  </a:cubicBezTo>
                  <a:cubicBezTo>
                    <a:pt x="1760220" y="589207"/>
                    <a:pt x="1422473" y="251460"/>
                    <a:pt x="1005840" y="251460"/>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ight Arrow 4"/>
            <p:cNvSpPr>
              <a:spLocks/>
            </p:cNvSpPr>
            <p:nvPr/>
          </p:nvSpPr>
          <p:spPr>
            <a:xfrm>
              <a:off x="7737655" y="3106149"/>
              <a:ext cx="978641" cy="1672524"/>
            </a:xfrm>
            <a:prstGeom prst="rightArrow">
              <a:avLst>
                <a:gd name="adj1" fmla="val 73832"/>
                <a:gd name="adj2" fmla="val 63067"/>
              </a:avLst>
            </a:prstGeom>
            <a:gradFill flip="none" rotWithShape="1">
              <a:gsLst>
                <a:gs pos="100000">
                  <a:schemeClr val="tx1"/>
                </a:gs>
                <a:gs pos="0">
                  <a:schemeClr val="tx1">
                    <a:lumMod val="85000"/>
                    <a:lumOff val="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Right Arrow 30"/>
            <p:cNvSpPr>
              <a:spLocks noChangeAspect="1"/>
            </p:cNvSpPr>
            <p:nvPr/>
          </p:nvSpPr>
          <p:spPr>
            <a:xfrm>
              <a:off x="7290511" y="3324982"/>
              <a:ext cx="392419" cy="1234859"/>
            </a:xfrm>
            <a:custGeom>
              <a:avLst/>
              <a:gdLst/>
              <a:ahLst/>
              <a:cxnLst/>
              <a:rect l="l" t="t" r="r" b="b"/>
              <a:pathLst>
                <a:path w="439992" h="1384558">
                  <a:moveTo>
                    <a:pt x="0" y="0"/>
                  </a:moveTo>
                  <a:lnTo>
                    <a:pt x="439992" y="0"/>
                  </a:lnTo>
                  <a:lnTo>
                    <a:pt x="439992" y="1384558"/>
                  </a:lnTo>
                  <a:lnTo>
                    <a:pt x="0" y="1384558"/>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Right Arrow 30"/>
            <p:cNvSpPr>
              <a:spLocks noChangeAspect="1"/>
            </p:cNvSpPr>
            <p:nvPr/>
          </p:nvSpPr>
          <p:spPr>
            <a:xfrm>
              <a:off x="6394641" y="3324982"/>
              <a:ext cx="392419" cy="1234859"/>
            </a:xfrm>
            <a:custGeom>
              <a:avLst/>
              <a:gdLst/>
              <a:ahLst/>
              <a:cxnLst/>
              <a:rect l="l" t="t" r="r" b="b"/>
              <a:pathLst>
                <a:path w="439992" h="1384558">
                  <a:moveTo>
                    <a:pt x="0" y="0"/>
                  </a:moveTo>
                  <a:lnTo>
                    <a:pt x="439992" y="0"/>
                  </a:lnTo>
                  <a:lnTo>
                    <a:pt x="439992" y="1384558"/>
                  </a:lnTo>
                  <a:lnTo>
                    <a:pt x="0" y="1384558"/>
                  </a:lnTo>
                  <a:close/>
                </a:path>
              </a:pathLst>
            </a:custGeom>
            <a:solidFill>
              <a:srgbClr val="32323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4" name="Right Arrow 30"/>
            <p:cNvSpPr>
              <a:spLocks noChangeAspect="1"/>
            </p:cNvSpPr>
            <p:nvPr/>
          </p:nvSpPr>
          <p:spPr>
            <a:xfrm>
              <a:off x="5050842" y="3324982"/>
              <a:ext cx="392419" cy="1234859"/>
            </a:xfrm>
            <a:custGeom>
              <a:avLst/>
              <a:gdLst/>
              <a:ahLst/>
              <a:cxnLst/>
              <a:rect l="l" t="t" r="r" b="b"/>
              <a:pathLst>
                <a:path w="439992" h="1384558">
                  <a:moveTo>
                    <a:pt x="0" y="0"/>
                  </a:moveTo>
                  <a:lnTo>
                    <a:pt x="439992" y="0"/>
                  </a:lnTo>
                  <a:lnTo>
                    <a:pt x="439992" y="1384558"/>
                  </a:lnTo>
                  <a:lnTo>
                    <a:pt x="0" y="1384558"/>
                  </a:lnTo>
                  <a:close/>
                </a:path>
              </a:pathLst>
            </a:custGeom>
            <a:solidFill>
              <a:srgbClr val="41414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Right Arrow 30"/>
            <p:cNvSpPr>
              <a:spLocks noChangeAspect="1"/>
            </p:cNvSpPr>
            <p:nvPr/>
          </p:nvSpPr>
          <p:spPr>
            <a:xfrm>
              <a:off x="3707042" y="3324982"/>
              <a:ext cx="392419" cy="1234859"/>
            </a:xfrm>
            <a:custGeom>
              <a:avLst/>
              <a:gdLst/>
              <a:ahLst/>
              <a:cxnLst/>
              <a:rect l="l" t="t" r="r" b="b"/>
              <a:pathLst>
                <a:path w="439992" h="1384558">
                  <a:moveTo>
                    <a:pt x="0" y="0"/>
                  </a:moveTo>
                  <a:lnTo>
                    <a:pt x="439992" y="0"/>
                  </a:lnTo>
                  <a:lnTo>
                    <a:pt x="439992" y="1384558"/>
                  </a:lnTo>
                  <a:lnTo>
                    <a:pt x="0" y="1384558"/>
                  </a:lnTo>
                  <a:close/>
                </a:path>
              </a:pathLst>
            </a:cu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6" name="Right Arrow 30"/>
            <p:cNvSpPr>
              <a:spLocks noChangeAspect="1"/>
            </p:cNvSpPr>
            <p:nvPr/>
          </p:nvSpPr>
          <p:spPr>
            <a:xfrm>
              <a:off x="2811176" y="3324982"/>
              <a:ext cx="392419" cy="1234859"/>
            </a:xfrm>
            <a:custGeom>
              <a:avLst/>
              <a:gdLst/>
              <a:ahLst/>
              <a:cxnLst/>
              <a:rect l="l" t="t" r="r" b="b"/>
              <a:pathLst>
                <a:path w="439992" h="1384558">
                  <a:moveTo>
                    <a:pt x="0" y="0"/>
                  </a:moveTo>
                  <a:lnTo>
                    <a:pt x="439992" y="0"/>
                  </a:lnTo>
                  <a:lnTo>
                    <a:pt x="439992" y="1384558"/>
                  </a:lnTo>
                  <a:lnTo>
                    <a:pt x="0" y="1384558"/>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7" name="Right Arrow 30"/>
            <p:cNvSpPr>
              <a:spLocks noChangeAspect="1"/>
            </p:cNvSpPr>
            <p:nvPr/>
          </p:nvSpPr>
          <p:spPr>
            <a:xfrm>
              <a:off x="5498775" y="3324982"/>
              <a:ext cx="392419" cy="1234859"/>
            </a:xfrm>
            <a:custGeom>
              <a:avLst/>
              <a:gdLst/>
              <a:ahLst/>
              <a:cxnLst/>
              <a:rect l="l" t="t" r="r" b="b"/>
              <a:pathLst>
                <a:path w="439992" h="1384558">
                  <a:moveTo>
                    <a:pt x="0" y="0"/>
                  </a:moveTo>
                  <a:lnTo>
                    <a:pt x="439992" y="0"/>
                  </a:lnTo>
                  <a:lnTo>
                    <a:pt x="439992" y="1384558"/>
                  </a:lnTo>
                  <a:lnTo>
                    <a:pt x="0" y="1384558"/>
                  </a:lnTo>
                  <a:close/>
                </a:path>
              </a:pathLst>
            </a:cu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Right Arrow 30"/>
            <p:cNvSpPr>
              <a:spLocks noChangeAspect="1"/>
            </p:cNvSpPr>
            <p:nvPr/>
          </p:nvSpPr>
          <p:spPr>
            <a:xfrm>
              <a:off x="4154975" y="3324982"/>
              <a:ext cx="392419" cy="1234859"/>
            </a:xfrm>
            <a:custGeom>
              <a:avLst/>
              <a:gdLst/>
              <a:ahLst/>
              <a:cxnLst/>
              <a:rect l="l" t="t" r="r" b="b"/>
              <a:pathLst>
                <a:path w="439992" h="1384558">
                  <a:moveTo>
                    <a:pt x="0" y="0"/>
                  </a:moveTo>
                  <a:lnTo>
                    <a:pt x="439992" y="0"/>
                  </a:lnTo>
                  <a:lnTo>
                    <a:pt x="439992" y="1384558"/>
                  </a:lnTo>
                  <a:lnTo>
                    <a:pt x="0" y="1384558"/>
                  </a:lnTo>
                  <a:close/>
                </a:path>
              </a:pathLst>
            </a:cu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9" name="Right Arrow 30"/>
            <p:cNvSpPr>
              <a:spLocks noChangeAspect="1"/>
            </p:cNvSpPr>
            <p:nvPr/>
          </p:nvSpPr>
          <p:spPr>
            <a:xfrm>
              <a:off x="5946708" y="3324982"/>
              <a:ext cx="392419" cy="1234859"/>
            </a:xfrm>
            <a:custGeom>
              <a:avLst/>
              <a:gdLst/>
              <a:ahLst/>
              <a:cxnLst/>
              <a:rect l="l" t="t" r="r" b="b"/>
              <a:pathLst>
                <a:path w="439992" h="1384558">
                  <a:moveTo>
                    <a:pt x="0" y="0"/>
                  </a:moveTo>
                  <a:lnTo>
                    <a:pt x="439992" y="0"/>
                  </a:lnTo>
                  <a:lnTo>
                    <a:pt x="439992" y="1384558"/>
                  </a:lnTo>
                  <a:lnTo>
                    <a:pt x="0" y="1384558"/>
                  </a:lnTo>
                  <a:close/>
                </a:path>
              </a:pathLst>
            </a:custGeom>
            <a:solidFill>
              <a:srgbClr val="37373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Right Arrow 30"/>
            <p:cNvSpPr>
              <a:spLocks noChangeAspect="1"/>
            </p:cNvSpPr>
            <p:nvPr/>
          </p:nvSpPr>
          <p:spPr>
            <a:xfrm>
              <a:off x="4602908" y="3324982"/>
              <a:ext cx="392419" cy="1234859"/>
            </a:xfrm>
            <a:custGeom>
              <a:avLst/>
              <a:gdLst/>
              <a:ahLst/>
              <a:cxnLst/>
              <a:rect l="l" t="t" r="r" b="b"/>
              <a:pathLst>
                <a:path w="439992" h="1384558">
                  <a:moveTo>
                    <a:pt x="0" y="0"/>
                  </a:moveTo>
                  <a:lnTo>
                    <a:pt x="439992" y="0"/>
                  </a:lnTo>
                  <a:lnTo>
                    <a:pt x="439992" y="1384558"/>
                  </a:lnTo>
                  <a:lnTo>
                    <a:pt x="0" y="1384558"/>
                  </a:lnTo>
                  <a:close/>
                </a:path>
              </a:pathLst>
            </a:cu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1" name="Right Arrow 30"/>
            <p:cNvSpPr>
              <a:spLocks/>
            </p:cNvSpPr>
            <p:nvPr/>
          </p:nvSpPr>
          <p:spPr>
            <a:xfrm>
              <a:off x="2132797" y="3324982"/>
              <a:ext cx="600335" cy="1234859"/>
            </a:xfrm>
            <a:custGeom>
              <a:avLst/>
              <a:gdLst/>
              <a:ahLst/>
              <a:cxnLst/>
              <a:rect l="l" t="t" r="r" b="b"/>
              <a:pathLst>
                <a:path w="673112" h="1384558">
                  <a:moveTo>
                    <a:pt x="0" y="0"/>
                  </a:moveTo>
                  <a:lnTo>
                    <a:pt x="673112" y="0"/>
                  </a:lnTo>
                  <a:lnTo>
                    <a:pt x="673112" y="1384558"/>
                  </a:lnTo>
                  <a:lnTo>
                    <a:pt x="5455" y="1384558"/>
                  </a:lnTo>
                  <a:cubicBezTo>
                    <a:pt x="166836" y="1200529"/>
                    <a:pt x="264110" y="959265"/>
                    <a:pt x="264110" y="695280"/>
                  </a:cubicBezTo>
                  <a:cubicBezTo>
                    <a:pt x="264110" y="428377"/>
                    <a:pt x="164673" y="184699"/>
                    <a:pt x="0" y="0"/>
                  </a:cubicBezTo>
                  <a:close/>
                </a:path>
              </a:pathLst>
            </a:cu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Right Arrow 30"/>
            <p:cNvSpPr>
              <a:spLocks noChangeAspect="1"/>
            </p:cNvSpPr>
            <p:nvPr/>
          </p:nvSpPr>
          <p:spPr>
            <a:xfrm>
              <a:off x="6842574" y="3324982"/>
              <a:ext cx="392419" cy="1234859"/>
            </a:xfrm>
            <a:custGeom>
              <a:avLst/>
              <a:gdLst/>
              <a:ahLst/>
              <a:cxnLst/>
              <a:rect l="l" t="t" r="r" b="b"/>
              <a:pathLst>
                <a:path w="439992" h="1384558">
                  <a:moveTo>
                    <a:pt x="0" y="0"/>
                  </a:moveTo>
                  <a:lnTo>
                    <a:pt x="439992" y="0"/>
                  </a:lnTo>
                  <a:lnTo>
                    <a:pt x="439992" y="1384558"/>
                  </a:lnTo>
                  <a:lnTo>
                    <a:pt x="0" y="1384558"/>
                  </a:lnTo>
                  <a:close/>
                </a:path>
              </a:pathLst>
            </a:custGeom>
            <a:solidFill>
              <a:srgbClr val="2D2D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Oval 6"/>
            <p:cNvSpPr/>
            <p:nvPr/>
          </p:nvSpPr>
          <p:spPr>
            <a:xfrm>
              <a:off x="814759" y="3329360"/>
              <a:ext cx="1231457" cy="1231457"/>
            </a:xfrm>
            <a:prstGeom prst="ellipse">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Right Arrow 30"/>
            <p:cNvSpPr>
              <a:spLocks noChangeAspect="1"/>
            </p:cNvSpPr>
            <p:nvPr/>
          </p:nvSpPr>
          <p:spPr>
            <a:xfrm>
              <a:off x="3259109" y="3324982"/>
              <a:ext cx="392419" cy="1234859"/>
            </a:xfrm>
            <a:custGeom>
              <a:avLst/>
              <a:gdLst/>
              <a:ahLst/>
              <a:cxnLst/>
              <a:rect l="l" t="t" r="r" b="b"/>
              <a:pathLst>
                <a:path w="439992" h="1384558">
                  <a:moveTo>
                    <a:pt x="0" y="0"/>
                  </a:moveTo>
                  <a:lnTo>
                    <a:pt x="439992" y="0"/>
                  </a:lnTo>
                  <a:lnTo>
                    <a:pt x="439992" y="1384558"/>
                  </a:lnTo>
                  <a:lnTo>
                    <a:pt x="0" y="1384558"/>
                  </a:lnTo>
                  <a:close/>
                </a:path>
              </a:pathLst>
            </a:custGeom>
            <a:solidFill>
              <a:srgbClr val="5555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8" name="TextBox 57"/>
            <p:cNvSpPr txBox="1"/>
            <p:nvPr/>
          </p:nvSpPr>
          <p:spPr>
            <a:xfrm>
              <a:off x="927567" y="3621922"/>
              <a:ext cx="1005840" cy="646331"/>
            </a:xfrm>
            <a:prstGeom prst="rect">
              <a:avLst/>
            </a:prstGeom>
            <a:noFill/>
          </p:spPr>
          <p:txBody>
            <a:bodyPr wrap="square" rtlCol="0" anchor="ctr">
              <a:spAutoFit/>
            </a:bodyPr>
            <a:lstStyle/>
            <a:p>
              <a:pPr algn="ctr"/>
              <a:r>
                <a:rPr lang="en-US" b="1" dirty="0">
                  <a:solidFill>
                    <a:schemeClr val="bg1"/>
                  </a:solidFill>
                  <a:effectLst>
                    <a:outerShdw blurRad="50800" dist="38100" dir="5400000" algn="t" rotWithShape="0">
                      <a:prstClr val="black">
                        <a:alpha val="40000"/>
                      </a:prstClr>
                    </a:outerShdw>
                  </a:effectLst>
                </a:rPr>
                <a:t>Sample Text</a:t>
              </a:r>
            </a:p>
          </p:txBody>
        </p:sp>
        <p:sp>
          <p:nvSpPr>
            <p:cNvPr id="59" name="TextBox 58"/>
            <p:cNvSpPr txBox="1"/>
            <p:nvPr/>
          </p:nvSpPr>
          <p:spPr>
            <a:xfrm rot="16200000">
              <a:off x="1914356" y="3813424"/>
              <a:ext cx="1223102" cy="246221"/>
            </a:xfrm>
            <a:prstGeom prst="rect">
              <a:avLst/>
            </a:prstGeom>
            <a:noFill/>
          </p:spPr>
          <p:txBody>
            <a:bodyPr wrap="square" lIns="0" tIns="0" rIns="0" bIns="0" rtlCol="0" anchor="ctr">
              <a:spAutoFit/>
            </a:bodyPr>
            <a:lstStyle/>
            <a:p>
              <a:pPr algn="ctr"/>
              <a:r>
                <a:rPr lang="en-US" sz="1600" dirty="0">
                  <a:solidFill>
                    <a:schemeClr val="bg1"/>
                  </a:solidFill>
                  <a:effectLst>
                    <a:outerShdw blurRad="50800" dist="38100" dir="5400000" sx="101000" sy="101000" algn="t" rotWithShape="0">
                      <a:prstClr val="black">
                        <a:alpha val="70000"/>
                      </a:prstClr>
                    </a:outerShdw>
                  </a:effectLst>
                </a:rPr>
                <a:t>Sample Text</a:t>
              </a:r>
            </a:p>
          </p:txBody>
        </p:sp>
        <p:sp>
          <p:nvSpPr>
            <p:cNvPr id="60" name="TextBox 59"/>
            <p:cNvSpPr txBox="1"/>
            <p:nvPr/>
          </p:nvSpPr>
          <p:spPr>
            <a:xfrm rot="16200000">
              <a:off x="2395834" y="3813425"/>
              <a:ext cx="1223102" cy="246221"/>
            </a:xfrm>
            <a:prstGeom prst="rect">
              <a:avLst/>
            </a:prstGeom>
            <a:noFill/>
          </p:spPr>
          <p:txBody>
            <a:bodyPr wrap="square" lIns="0" tIns="0" rIns="0" bIns="0" rtlCol="0" anchor="ctr">
              <a:spAutoFit/>
            </a:bodyPr>
            <a:lstStyle/>
            <a:p>
              <a:pPr algn="ctr"/>
              <a:r>
                <a:rPr lang="en-US" sz="1600" dirty="0">
                  <a:solidFill>
                    <a:schemeClr val="bg1"/>
                  </a:solidFill>
                  <a:effectLst>
                    <a:outerShdw blurRad="50800" dist="38100" dir="5400000" sx="101000" sy="101000" algn="t" rotWithShape="0">
                      <a:prstClr val="black">
                        <a:alpha val="70000"/>
                      </a:prstClr>
                    </a:outerShdw>
                  </a:effectLst>
                </a:rPr>
                <a:t>Sample Text</a:t>
              </a:r>
            </a:p>
          </p:txBody>
        </p:sp>
        <p:sp>
          <p:nvSpPr>
            <p:cNvPr id="61" name="TextBox 60"/>
            <p:cNvSpPr txBox="1"/>
            <p:nvPr/>
          </p:nvSpPr>
          <p:spPr>
            <a:xfrm rot="16200000">
              <a:off x="2843767" y="3813425"/>
              <a:ext cx="1223102" cy="246221"/>
            </a:xfrm>
            <a:prstGeom prst="rect">
              <a:avLst/>
            </a:prstGeom>
            <a:noFill/>
          </p:spPr>
          <p:txBody>
            <a:bodyPr wrap="square" lIns="0" tIns="0" rIns="0" bIns="0" rtlCol="0" anchor="ctr">
              <a:spAutoFit/>
            </a:bodyPr>
            <a:lstStyle/>
            <a:p>
              <a:pPr algn="ctr"/>
              <a:r>
                <a:rPr lang="en-US" sz="1600" dirty="0">
                  <a:solidFill>
                    <a:schemeClr val="bg1"/>
                  </a:solidFill>
                  <a:effectLst>
                    <a:outerShdw blurRad="50800" dist="38100" dir="5400000" sx="101000" sy="101000" algn="t" rotWithShape="0">
                      <a:prstClr val="black">
                        <a:alpha val="70000"/>
                      </a:prstClr>
                    </a:outerShdw>
                  </a:effectLst>
                </a:rPr>
                <a:t>Sample Text</a:t>
              </a:r>
            </a:p>
          </p:txBody>
        </p:sp>
        <p:sp>
          <p:nvSpPr>
            <p:cNvPr id="62" name="TextBox 61"/>
            <p:cNvSpPr txBox="1"/>
            <p:nvPr/>
          </p:nvSpPr>
          <p:spPr>
            <a:xfrm rot="16200000">
              <a:off x="3291700" y="3813425"/>
              <a:ext cx="1223102" cy="246221"/>
            </a:xfrm>
            <a:prstGeom prst="rect">
              <a:avLst/>
            </a:prstGeom>
            <a:noFill/>
          </p:spPr>
          <p:txBody>
            <a:bodyPr wrap="square" lIns="0" tIns="0" rIns="0" bIns="0" rtlCol="0" anchor="ctr">
              <a:spAutoFit/>
            </a:bodyPr>
            <a:lstStyle/>
            <a:p>
              <a:pPr algn="ctr"/>
              <a:r>
                <a:rPr lang="en-US" sz="1600" dirty="0">
                  <a:solidFill>
                    <a:schemeClr val="bg1"/>
                  </a:solidFill>
                  <a:effectLst>
                    <a:outerShdw blurRad="50800" dist="38100" dir="5400000" sx="101000" sy="101000" algn="t" rotWithShape="0">
                      <a:prstClr val="black">
                        <a:alpha val="70000"/>
                      </a:prstClr>
                    </a:outerShdw>
                  </a:effectLst>
                </a:rPr>
                <a:t>Sample Text</a:t>
              </a:r>
            </a:p>
          </p:txBody>
        </p:sp>
        <p:sp>
          <p:nvSpPr>
            <p:cNvPr id="64" name="TextBox 63"/>
            <p:cNvSpPr txBox="1"/>
            <p:nvPr/>
          </p:nvSpPr>
          <p:spPr>
            <a:xfrm rot="16200000">
              <a:off x="3739633" y="3813425"/>
              <a:ext cx="1223102" cy="246221"/>
            </a:xfrm>
            <a:prstGeom prst="rect">
              <a:avLst/>
            </a:prstGeom>
            <a:noFill/>
          </p:spPr>
          <p:txBody>
            <a:bodyPr wrap="square" lIns="0" tIns="0" rIns="0" bIns="0" rtlCol="0" anchor="ctr">
              <a:spAutoFit/>
            </a:bodyPr>
            <a:lstStyle/>
            <a:p>
              <a:pPr algn="ctr"/>
              <a:r>
                <a:rPr lang="en-US" sz="1600" dirty="0">
                  <a:solidFill>
                    <a:schemeClr val="bg1"/>
                  </a:solidFill>
                  <a:effectLst>
                    <a:outerShdw blurRad="50800" dist="38100" dir="5400000" sx="101000" sy="101000" algn="t" rotWithShape="0">
                      <a:prstClr val="black">
                        <a:alpha val="70000"/>
                      </a:prstClr>
                    </a:outerShdw>
                  </a:effectLst>
                </a:rPr>
                <a:t>Sample Text</a:t>
              </a:r>
            </a:p>
          </p:txBody>
        </p:sp>
        <p:sp>
          <p:nvSpPr>
            <p:cNvPr id="65" name="TextBox 64"/>
            <p:cNvSpPr txBox="1"/>
            <p:nvPr/>
          </p:nvSpPr>
          <p:spPr>
            <a:xfrm rot="16200000">
              <a:off x="4187566" y="3813425"/>
              <a:ext cx="1223102" cy="246221"/>
            </a:xfrm>
            <a:prstGeom prst="rect">
              <a:avLst/>
            </a:prstGeom>
            <a:noFill/>
          </p:spPr>
          <p:txBody>
            <a:bodyPr wrap="square" lIns="0" tIns="0" rIns="0" bIns="0" rtlCol="0" anchor="ctr">
              <a:spAutoFit/>
            </a:bodyPr>
            <a:lstStyle/>
            <a:p>
              <a:pPr algn="ctr"/>
              <a:r>
                <a:rPr lang="en-US" sz="1600" dirty="0">
                  <a:solidFill>
                    <a:schemeClr val="bg1"/>
                  </a:solidFill>
                  <a:effectLst>
                    <a:outerShdw blurRad="50800" dist="38100" dir="5400000" sx="101000" sy="101000" algn="t" rotWithShape="0">
                      <a:prstClr val="black">
                        <a:alpha val="70000"/>
                      </a:prstClr>
                    </a:outerShdw>
                  </a:effectLst>
                </a:rPr>
                <a:t>Sample Text</a:t>
              </a:r>
            </a:p>
          </p:txBody>
        </p:sp>
        <p:sp>
          <p:nvSpPr>
            <p:cNvPr id="66" name="TextBox 65"/>
            <p:cNvSpPr txBox="1"/>
            <p:nvPr/>
          </p:nvSpPr>
          <p:spPr>
            <a:xfrm rot="16200000">
              <a:off x="4635500" y="3813425"/>
              <a:ext cx="1223102" cy="246221"/>
            </a:xfrm>
            <a:prstGeom prst="rect">
              <a:avLst/>
            </a:prstGeom>
            <a:noFill/>
          </p:spPr>
          <p:txBody>
            <a:bodyPr wrap="square" lIns="0" tIns="0" rIns="0" bIns="0" rtlCol="0" anchor="ctr">
              <a:spAutoFit/>
            </a:bodyPr>
            <a:lstStyle/>
            <a:p>
              <a:pPr algn="ctr"/>
              <a:r>
                <a:rPr lang="en-US" sz="1600" dirty="0">
                  <a:solidFill>
                    <a:schemeClr val="bg1"/>
                  </a:solidFill>
                  <a:effectLst>
                    <a:outerShdw blurRad="50800" dist="38100" dir="5400000" sx="101000" sy="101000" algn="t" rotWithShape="0">
                      <a:prstClr val="black">
                        <a:alpha val="70000"/>
                      </a:prstClr>
                    </a:outerShdw>
                  </a:effectLst>
                </a:rPr>
                <a:t>Sample Text</a:t>
              </a:r>
            </a:p>
          </p:txBody>
        </p:sp>
        <p:sp>
          <p:nvSpPr>
            <p:cNvPr id="67" name="TextBox 66"/>
            <p:cNvSpPr txBox="1"/>
            <p:nvPr/>
          </p:nvSpPr>
          <p:spPr>
            <a:xfrm rot="16200000">
              <a:off x="5083433" y="3813425"/>
              <a:ext cx="1223102" cy="246221"/>
            </a:xfrm>
            <a:prstGeom prst="rect">
              <a:avLst/>
            </a:prstGeom>
            <a:noFill/>
          </p:spPr>
          <p:txBody>
            <a:bodyPr wrap="square" lIns="0" tIns="0" rIns="0" bIns="0" rtlCol="0" anchor="ctr">
              <a:spAutoFit/>
            </a:bodyPr>
            <a:lstStyle/>
            <a:p>
              <a:pPr algn="ctr"/>
              <a:r>
                <a:rPr lang="en-US" sz="1600" dirty="0">
                  <a:solidFill>
                    <a:schemeClr val="bg1"/>
                  </a:solidFill>
                  <a:effectLst>
                    <a:outerShdw blurRad="50800" dist="38100" dir="5400000" sx="101000" sy="101000" algn="t" rotWithShape="0">
                      <a:prstClr val="black">
                        <a:alpha val="70000"/>
                      </a:prstClr>
                    </a:outerShdw>
                  </a:effectLst>
                </a:rPr>
                <a:t>Sample Text</a:t>
              </a:r>
            </a:p>
          </p:txBody>
        </p:sp>
        <p:sp>
          <p:nvSpPr>
            <p:cNvPr id="68" name="TextBox 67"/>
            <p:cNvSpPr txBox="1"/>
            <p:nvPr/>
          </p:nvSpPr>
          <p:spPr>
            <a:xfrm rot="16200000">
              <a:off x="5531366" y="3813425"/>
              <a:ext cx="1223102" cy="246221"/>
            </a:xfrm>
            <a:prstGeom prst="rect">
              <a:avLst/>
            </a:prstGeom>
            <a:noFill/>
          </p:spPr>
          <p:txBody>
            <a:bodyPr wrap="square" lIns="0" tIns="0" rIns="0" bIns="0" rtlCol="0" anchor="ctr">
              <a:spAutoFit/>
            </a:bodyPr>
            <a:lstStyle/>
            <a:p>
              <a:pPr algn="ctr"/>
              <a:r>
                <a:rPr lang="en-US" sz="1600" dirty="0">
                  <a:solidFill>
                    <a:schemeClr val="bg1"/>
                  </a:solidFill>
                  <a:effectLst>
                    <a:outerShdw blurRad="50800" dist="38100" dir="5400000" sx="101000" sy="101000" algn="t" rotWithShape="0">
                      <a:prstClr val="black">
                        <a:alpha val="70000"/>
                      </a:prstClr>
                    </a:outerShdw>
                  </a:effectLst>
                </a:rPr>
                <a:t>Sample Text</a:t>
              </a:r>
            </a:p>
          </p:txBody>
        </p:sp>
        <p:sp>
          <p:nvSpPr>
            <p:cNvPr id="70" name="TextBox 69"/>
            <p:cNvSpPr txBox="1"/>
            <p:nvPr/>
          </p:nvSpPr>
          <p:spPr>
            <a:xfrm rot="16200000">
              <a:off x="5979299" y="3813425"/>
              <a:ext cx="1223102" cy="246221"/>
            </a:xfrm>
            <a:prstGeom prst="rect">
              <a:avLst/>
            </a:prstGeom>
            <a:noFill/>
          </p:spPr>
          <p:txBody>
            <a:bodyPr wrap="square" lIns="0" tIns="0" rIns="0" bIns="0" rtlCol="0" anchor="ctr">
              <a:spAutoFit/>
            </a:bodyPr>
            <a:lstStyle/>
            <a:p>
              <a:pPr algn="ctr"/>
              <a:r>
                <a:rPr lang="en-US" sz="1600" dirty="0">
                  <a:solidFill>
                    <a:schemeClr val="bg1"/>
                  </a:solidFill>
                  <a:effectLst>
                    <a:outerShdw blurRad="50800" dist="38100" dir="5400000" sx="101000" sy="101000" algn="t" rotWithShape="0">
                      <a:prstClr val="black">
                        <a:alpha val="70000"/>
                      </a:prstClr>
                    </a:outerShdw>
                  </a:effectLst>
                </a:rPr>
                <a:t>Sample Text</a:t>
              </a:r>
            </a:p>
          </p:txBody>
        </p:sp>
        <p:sp>
          <p:nvSpPr>
            <p:cNvPr id="71" name="TextBox 70"/>
            <p:cNvSpPr txBox="1"/>
            <p:nvPr/>
          </p:nvSpPr>
          <p:spPr>
            <a:xfrm rot="16200000">
              <a:off x="6427232" y="3813425"/>
              <a:ext cx="1223102" cy="246221"/>
            </a:xfrm>
            <a:prstGeom prst="rect">
              <a:avLst/>
            </a:prstGeom>
            <a:noFill/>
          </p:spPr>
          <p:txBody>
            <a:bodyPr wrap="square" lIns="0" tIns="0" rIns="0" bIns="0" rtlCol="0" anchor="ctr">
              <a:spAutoFit/>
            </a:bodyPr>
            <a:lstStyle/>
            <a:p>
              <a:pPr algn="ctr"/>
              <a:r>
                <a:rPr lang="en-US" sz="1600" dirty="0">
                  <a:solidFill>
                    <a:schemeClr val="bg1"/>
                  </a:solidFill>
                  <a:effectLst>
                    <a:outerShdw blurRad="50800" dist="38100" dir="5400000" sx="101000" sy="101000" algn="t" rotWithShape="0">
                      <a:prstClr val="black">
                        <a:alpha val="70000"/>
                      </a:prstClr>
                    </a:outerShdw>
                  </a:effectLst>
                </a:rPr>
                <a:t>Sample Text</a:t>
              </a:r>
            </a:p>
          </p:txBody>
        </p:sp>
        <p:sp>
          <p:nvSpPr>
            <p:cNvPr id="72" name="TextBox 71"/>
            <p:cNvSpPr txBox="1"/>
            <p:nvPr/>
          </p:nvSpPr>
          <p:spPr>
            <a:xfrm rot="16200000">
              <a:off x="6875169" y="3813425"/>
              <a:ext cx="1223102" cy="246221"/>
            </a:xfrm>
            <a:prstGeom prst="rect">
              <a:avLst/>
            </a:prstGeom>
            <a:noFill/>
          </p:spPr>
          <p:txBody>
            <a:bodyPr wrap="square" lIns="0" tIns="0" rIns="0" bIns="0" rtlCol="0" anchor="ctr">
              <a:spAutoFit/>
            </a:bodyPr>
            <a:lstStyle/>
            <a:p>
              <a:pPr algn="ctr"/>
              <a:r>
                <a:rPr lang="en-US" sz="1600" dirty="0">
                  <a:solidFill>
                    <a:schemeClr val="bg1"/>
                  </a:solidFill>
                  <a:effectLst>
                    <a:outerShdw blurRad="50800" dist="38100" dir="5400000" sx="101000" sy="101000" algn="t" rotWithShape="0">
                      <a:prstClr val="black">
                        <a:alpha val="70000"/>
                      </a:prstClr>
                    </a:outerShdw>
                  </a:effectLst>
                </a:rPr>
                <a:t>Sample Text</a:t>
              </a:r>
            </a:p>
          </p:txBody>
        </p:sp>
        <p:sp>
          <p:nvSpPr>
            <p:cNvPr id="73" name="TextBox 72"/>
            <p:cNvSpPr txBox="1"/>
            <p:nvPr/>
          </p:nvSpPr>
          <p:spPr>
            <a:xfrm>
              <a:off x="7706052" y="3696190"/>
              <a:ext cx="828348" cy="492443"/>
            </a:xfrm>
            <a:prstGeom prst="rect">
              <a:avLst/>
            </a:prstGeom>
            <a:noFill/>
          </p:spPr>
          <p:txBody>
            <a:bodyPr wrap="square" lIns="0" tIns="0" rIns="0" bIns="0" rtlCol="0" anchor="ctr">
              <a:spAutoFit/>
            </a:bodyPr>
            <a:lstStyle/>
            <a:p>
              <a:pPr algn="ctr"/>
              <a:r>
                <a:rPr lang="en-US" sz="1600" dirty="0">
                  <a:solidFill>
                    <a:schemeClr val="bg1"/>
                  </a:solidFill>
                  <a:effectLst>
                    <a:outerShdw blurRad="50800" dist="38100" dir="5400000" sx="101000" sy="101000" algn="t" rotWithShape="0">
                      <a:prstClr val="black">
                        <a:alpha val="70000"/>
                      </a:prstClr>
                    </a:outerShdw>
                  </a:effectLst>
                </a:rPr>
                <a:t>Sample Text</a:t>
              </a:r>
            </a:p>
          </p:txBody>
        </p:sp>
      </p:grpSp>
      <p:cxnSp>
        <p:nvCxnSpPr>
          <p:cNvPr id="14" name="Straight Connector 13"/>
          <p:cNvCxnSpPr/>
          <p:nvPr/>
        </p:nvCxnSpPr>
        <p:spPr>
          <a:xfrm flipV="1">
            <a:off x="2811176" y="2514600"/>
            <a:ext cx="0" cy="810382"/>
          </a:xfrm>
          <a:prstGeom prst="line">
            <a:avLst/>
          </a:prstGeom>
          <a:ln w="1905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7659466" y="2514600"/>
            <a:ext cx="0" cy="810382"/>
          </a:xfrm>
          <a:prstGeom prst="line">
            <a:avLst/>
          </a:prstGeom>
          <a:ln w="1905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3265526" y="2654977"/>
            <a:ext cx="4111126" cy="338554"/>
          </a:xfrm>
          <a:prstGeom prst="rect">
            <a:avLst/>
          </a:prstGeom>
          <a:noFill/>
        </p:spPr>
        <p:txBody>
          <a:bodyPr wrap="none" rtlCol="0">
            <a:spAutoFit/>
          </a:bodyPr>
          <a:lstStyle/>
          <a:p>
            <a:pPr algn="ctr"/>
            <a:r>
              <a:rPr lang="en-US" sz="1600" dirty="0">
                <a:effectLst>
                  <a:outerShdw blurRad="63500" sx="102000" sy="102000" algn="ctr" rotWithShape="0">
                    <a:prstClr val="black">
                      <a:alpha val="40000"/>
                    </a:prstClr>
                  </a:outerShdw>
                </a:effectLst>
              </a:rPr>
              <a:t>This is a sample text, insert your own text here.</a:t>
            </a:r>
          </a:p>
        </p:txBody>
      </p:sp>
    </p:spTree>
    <p:extLst>
      <p:ext uri="{BB962C8B-B14F-4D97-AF65-F5344CB8AC3E}">
        <p14:creationId xmlns:p14="http://schemas.microsoft.com/office/powerpoint/2010/main" val="3228123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91440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1"/>
          <p:cNvSpPr txBox="1">
            <a:spLocks/>
          </p:cNvSpPr>
          <p:nvPr/>
        </p:nvSpPr>
        <p:spPr>
          <a:xfrm>
            <a:off x="601663" y="2133600"/>
            <a:ext cx="8229600" cy="39925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US" sz="4000" dirty="0">
                <a:solidFill>
                  <a:prstClr val="black"/>
                </a:solidFill>
              </a:rPr>
              <a:t>Thank you!</a:t>
            </a:r>
            <a:endParaRPr lang="en-US" sz="2800" dirty="0">
              <a:solidFill>
                <a:prstClr val="black"/>
              </a:solidFill>
            </a:endParaRPr>
          </a:p>
          <a:p>
            <a:pPr marL="0" indent="0">
              <a:buFontTx/>
              <a:buNone/>
            </a:pPr>
            <a:endParaRPr lang="en-US" sz="1600" dirty="0">
              <a:solidFill>
                <a:prstClr val="black"/>
              </a:solidFill>
            </a:endParaRPr>
          </a:p>
          <a:p>
            <a:pPr marL="0" indent="0">
              <a:buFontTx/>
              <a:buNone/>
            </a:pPr>
            <a:r>
              <a:rPr lang="en-US" sz="1600" dirty="0">
                <a:solidFill>
                  <a:prstClr val="black"/>
                </a:solidFill>
              </a:rPr>
              <a:t>You can use this PowerPoint template for free based on creative commons license.</a:t>
            </a:r>
          </a:p>
          <a:p>
            <a:pPr marL="0" indent="0">
              <a:buFontTx/>
              <a:buNone/>
            </a:pPr>
            <a:endParaRPr lang="en-US" sz="1600" dirty="0">
              <a:solidFill>
                <a:prstClr val="black"/>
              </a:solidFill>
            </a:endParaRPr>
          </a:p>
          <a:p>
            <a:pPr marL="0" indent="0">
              <a:buFontTx/>
              <a:buNone/>
            </a:pPr>
            <a:r>
              <a:rPr lang="en-US" sz="1600" dirty="0">
                <a:solidFill>
                  <a:prstClr val="black"/>
                </a:solidFill>
              </a:rPr>
              <a:t>Follow us on Twitter </a:t>
            </a:r>
            <a:r>
              <a:rPr lang="en-US" sz="1600" dirty="0">
                <a:solidFill>
                  <a:prstClr val="black"/>
                </a:solidFill>
                <a:hlinkClick r:id="rId3"/>
              </a:rPr>
              <a:t>@</a:t>
            </a:r>
            <a:r>
              <a:rPr lang="en-US" sz="1600" dirty="0" err="1">
                <a:solidFill>
                  <a:prstClr val="black"/>
                </a:solidFill>
                <a:hlinkClick r:id="rId3"/>
              </a:rPr>
              <a:t>slideh</a:t>
            </a:r>
            <a:r>
              <a:rPr lang="en-US" sz="1600" dirty="0">
                <a:solidFill>
                  <a:prstClr val="black"/>
                </a:solidFill>
              </a:rPr>
              <a:t> or subscribe to our mailing list</a:t>
            </a:r>
          </a:p>
          <a:p>
            <a:pPr marL="0" indent="0">
              <a:buFontTx/>
              <a:buNone/>
            </a:pPr>
            <a:r>
              <a:rPr lang="en-US" sz="1600" dirty="0">
                <a:solidFill>
                  <a:prstClr val="black"/>
                </a:solidFill>
              </a:rPr>
              <a:t>Or upload your presentation for free and share online in SlideOnline.com</a:t>
            </a:r>
          </a:p>
          <a:p>
            <a:pPr marL="0" indent="0">
              <a:buFontTx/>
              <a:buNone/>
            </a:pPr>
            <a:endParaRPr lang="en-US" sz="1600" dirty="0">
              <a:solidFill>
                <a:prstClr val="black"/>
              </a:solidFill>
            </a:endParaRPr>
          </a:p>
          <a:p>
            <a:pPr marL="0" indent="0">
              <a:buFontTx/>
              <a:buNone/>
            </a:pPr>
            <a:r>
              <a:rPr lang="en-US" sz="1600" dirty="0">
                <a:solidFill>
                  <a:prstClr val="black"/>
                </a:solidFill>
                <a:hlinkClick r:id="rId4"/>
              </a:rPr>
              <a:t>www.SlideHunter.com</a:t>
            </a:r>
            <a:endParaRPr lang="en-US" sz="1600" dirty="0">
              <a:solidFill>
                <a:prstClr val="black"/>
              </a:solidFill>
            </a:endParaRPr>
          </a:p>
        </p:txBody>
      </p:sp>
      <p:pic>
        <p:nvPicPr>
          <p:cNvPr id="4" name="Picture 7" descr="c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9775" y="4724400"/>
            <a:ext cx="13684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684213" y="5181600"/>
            <a:ext cx="7775575" cy="0"/>
          </a:xfrm>
          <a:prstGeom prst="line">
            <a:avLst/>
          </a:prstGeom>
          <a:ln w="50800" cap="flat"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a:hlinkClick r:id="rId6"/>
          </p:cNvPr>
          <p:cNvSpPr/>
          <p:nvPr/>
        </p:nvSpPr>
        <p:spPr>
          <a:xfrm>
            <a:off x="5475288" y="5486400"/>
            <a:ext cx="2982912" cy="609600"/>
          </a:xfrm>
          <a:prstGeom prst="rect">
            <a:avLst/>
          </a:prstGeom>
          <a:gradFill>
            <a:gsLst>
              <a:gs pos="47000">
                <a:schemeClr val="tx1">
                  <a:lumMod val="65000"/>
                  <a:lumOff val="35000"/>
                </a:schemeClr>
              </a:gs>
              <a:gs pos="27000">
                <a:schemeClr val="tx1">
                  <a:lumMod val="85000"/>
                  <a:lumOff val="15000"/>
                </a:schemeClr>
              </a:gs>
              <a:gs pos="87000">
                <a:schemeClr val="bg1">
                  <a:lumMod val="65000"/>
                </a:schemeClr>
              </a:gs>
            </a:gsLst>
            <a:lin ang="16200000" scaled="0"/>
          </a:gradFill>
          <a:ln w="22225" cap="sq" cmpd="sng">
            <a:solidFill>
              <a:schemeClr val="tx1">
                <a:lumMod val="75000"/>
                <a:lumOff val="25000"/>
              </a:schemeClr>
            </a:solidFill>
            <a:bevel/>
          </a:ln>
          <a:effectLst>
            <a:glow>
              <a:schemeClr val="accent1">
                <a:alpha val="40000"/>
              </a:schemeClr>
            </a:glow>
            <a:innerShdw blurRad="63500" dist="50800" dir="10800000">
              <a:prstClr val="black">
                <a:alpha val="50000"/>
              </a:prstClr>
            </a:innerShdw>
            <a:reflection blurRad="6350" stA="50000" endA="300" endPos="5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Upload to Slide Online.com</a:t>
            </a:r>
          </a:p>
        </p:txBody>
      </p:sp>
      <p:sp>
        <p:nvSpPr>
          <p:cNvPr id="7" name="Rectangle 6">
            <a:hlinkClick r:id="rId7"/>
          </p:cNvPr>
          <p:cNvSpPr/>
          <p:nvPr/>
        </p:nvSpPr>
        <p:spPr>
          <a:xfrm>
            <a:off x="692945" y="5486400"/>
            <a:ext cx="2982912" cy="609600"/>
          </a:xfrm>
          <a:prstGeom prst="rect">
            <a:avLst/>
          </a:prstGeom>
          <a:effectLst>
            <a:innerShdw blurRad="304800" dist="50800" dir="8100000">
              <a:prstClr val="black">
                <a:alpha val="50000"/>
              </a:prstClr>
            </a:innerShdw>
            <a:reflection blurRad="6350" stA="50000" endA="300" endPos="55000" dir="5400000" sy="-100000" algn="bl" rotWithShape="0"/>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prstClr val="white"/>
                </a:solidFill>
              </a:rPr>
              <a:t>Download Free Templates</a:t>
            </a:r>
          </a:p>
        </p:txBody>
      </p:sp>
      <p:pic>
        <p:nvPicPr>
          <p:cNvPr id="8" name="Picture 7">
            <a:hlinkClick r:id="rId6"/>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98667" y="4724400"/>
            <a:ext cx="1511733" cy="361782"/>
          </a:xfrm>
          <a:prstGeom prst="rect">
            <a:avLst/>
          </a:prstGeom>
        </p:spPr>
      </p:pic>
      <p:pic>
        <p:nvPicPr>
          <p:cNvPr id="9" name="Picture 8" descr="E:\websites\slidehunter\2012beew\psd\logo2012.png">
            <a:hlinkClick r:id="rId7"/>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4213" y="838200"/>
            <a:ext cx="217170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347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alpha val="5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1741</TotalTime>
  <Words>285</Words>
  <Application>Microsoft Office PowerPoint</Application>
  <PresentationFormat>On-screen Show (4:3)</PresentationFormat>
  <Paragraphs>58</Paragraphs>
  <Slides>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Value Chain Analysis PT GMI</vt:lpstr>
      <vt:lpstr>Value Chain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Aminul Islam</dc:creator>
  <cp:lastModifiedBy>LENOVO</cp:lastModifiedBy>
  <cp:revision>32</cp:revision>
  <dcterms:created xsi:type="dcterms:W3CDTF">2013-04-22T09:18:34Z</dcterms:created>
  <dcterms:modified xsi:type="dcterms:W3CDTF">2019-08-09T06:19:13Z</dcterms:modified>
</cp:coreProperties>
</file>